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3"/>
  </p:notesMasterIdLst>
  <p:sldIdLst>
    <p:sldId id="256" r:id="rId2"/>
    <p:sldId id="258" r:id="rId3"/>
    <p:sldId id="262" r:id="rId4"/>
    <p:sldId id="259" r:id="rId5"/>
    <p:sldId id="261" r:id="rId6"/>
    <p:sldId id="263" r:id="rId7"/>
    <p:sldId id="264" r:id="rId8"/>
    <p:sldId id="266" r:id="rId9"/>
    <p:sldId id="265" r:id="rId10"/>
    <p:sldId id="267" r:id="rId11"/>
    <p:sldId id="268" r:id="rId12"/>
    <p:sldId id="269" r:id="rId13"/>
    <p:sldId id="270" r:id="rId14"/>
    <p:sldId id="271" r:id="rId15"/>
    <p:sldId id="272" r:id="rId16"/>
    <p:sldId id="273" r:id="rId17"/>
    <p:sldId id="274" r:id="rId18"/>
    <p:sldId id="275" r:id="rId19"/>
    <p:sldId id="257" r:id="rId20"/>
    <p:sldId id="276" r:id="rId21"/>
    <p:sldId id="27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035C74B-8326-4B4A-9932-F784CA223520}">
          <p14:sldIdLst>
            <p14:sldId id="256"/>
            <p14:sldId id="258"/>
          </p14:sldIdLst>
        </p14:section>
        <p14:section name="Summary Section" id="{B2A0BAC0-6508-49D1-9D93-92EE99090C76}">
          <p14:sldIdLst>
            <p14:sldId id="262"/>
          </p14:sldIdLst>
        </p14:section>
        <p14:section name="Story" id="{3CCB9858-B31F-45FF-A97A-E4950864DEA8}">
          <p14:sldIdLst>
            <p14:sldId id="259"/>
            <p14:sldId id="261"/>
            <p14:sldId id="263"/>
            <p14:sldId id="264"/>
            <p14:sldId id="266"/>
            <p14:sldId id="265"/>
            <p14:sldId id="267"/>
            <p14:sldId id="268"/>
            <p14:sldId id="269"/>
            <p14:sldId id="270"/>
            <p14:sldId id="271"/>
            <p14:sldId id="272"/>
            <p14:sldId id="273"/>
            <p14:sldId id="274"/>
            <p14:sldId id="275"/>
          </p14:sldIdLst>
        </p14:section>
        <p14:section name="Lessons" id="{96252FF3-C428-4B6A-BF16-1D6BCB91B3C5}">
          <p14:sldIdLst>
            <p14:sldId id="257"/>
            <p14:sldId id="276"/>
          </p14:sldIdLst>
        </p14:section>
        <p14:section name="End" id="{5744E567-CDD4-4583-9517-AA3E91DA7B35}">
          <p14:sldIdLst>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3" d="100"/>
          <a:sy n="103" d="100"/>
        </p:scale>
        <p:origin x="91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sv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21D687-CC3B-463E-BE52-A0C30D8986D2}" type="datetimeFigureOut">
              <a:rPr lang="en-GB" smtClean="0"/>
              <a:t>12/07/2020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EC1449-1FA4-442D-AA95-5B616935402F}" type="slidenum">
              <a:rPr lang="en-GB" smtClean="0"/>
              <a:t>‹#›</a:t>
            </a:fld>
            <a:endParaRPr lang="en-GB"/>
          </a:p>
        </p:txBody>
      </p:sp>
    </p:spTree>
    <p:extLst>
      <p:ext uri="{BB962C8B-B14F-4D97-AF65-F5344CB8AC3E}">
        <p14:creationId xmlns:p14="http://schemas.microsoft.com/office/powerpoint/2010/main" val="12015099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 </a:t>
            </a:r>
            <a:r>
              <a:rPr lang="en-GB" sz="1200" b="1" kern="1200" dirty="0">
                <a:solidFill>
                  <a:schemeClr val="tx1"/>
                </a:solidFill>
                <a:effectLst/>
                <a:latin typeface="+mn-lt"/>
                <a:ea typeface="+mn-ea"/>
                <a:cs typeface="+mn-cs"/>
              </a:rPr>
              <a:t>thank the organisers</a:t>
            </a:r>
            <a:r>
              <a:rPr lang="en-GB" sz="1200" kern="1200" dirty="0">
                <a:solidFill>
                  <a:schemeClr val="tx1"/>
                </a:solidFill>
                <a:effectLst/>
                <a:latin typeface="+mn-lt"/>
                <a:ea typeface="+mn-ea"/>
                <a:cs typeface="+mn-cs"/>
              </a:rPr>
              <a:t> for taking the initiative and for giving me the </a:t>
            </a:r>
            <a:r>
              <a:rPr lang="en-GB" sz="1200" b="1" kern="1200" dirty="0">
                <a:solidFill>
                  <a:schemeClr val="tx1"/>
                </a:solidFill>
                <a:effectLst/>
                <a:latin typeface="+mn-lt"/>
                <a:ea typeface="+mn-ea"/>
                <a:cs typeface="+mn-cs"/>
              </a:rPr>
              <a:t>opportunity to speak</a:t>
            </a:r>
            <a:r>
              <a:rPr lang="en-GB" sz="1200" kern="1200" dirty="0">
                <a:solidFill>
                  <a:schemeClr val="tx1"/>
                </a:solidFill>
                <a:effectLst/>
                <a:latin typeface="+mn-lt"/>
                <a:ea typeface="+mn-ea"/>
                <a:cs typeface="+mn-cs"/>
              </a:rPr>
              <a:t> today. </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I was in the MS11 batch and I majored in physics. That means I graduated in 2016. I started my PhD at </a:t>
            </a:r>
            <a:r>
              <a:rPr lang="en-GB" sz="1200" kern="1200" dirty="0" err="1">
                <a:solidFill>
                  <a:schemeClr val="tx1"/>
                </a:solidFill>
                <a:effectLst/>
                <a:latin typeface="+mn-lt"/>
                <a:ea typeface="+mn-ea"/>
                <a:cs typeface="+mn-cs"/>
              </a:rPr>
              <a:t>Université</a:t>
            </a:r>
            <a:r>
              <a:rPr lang="en-GB" sz="1200" kern="1200" dirty="0">
                <a:solidFill>
                  <a:schemeClr val="tx1"/>
                </a:solidFill>
                <a:effectLst/>
                <a:latin typeface="+mn-lt"/>
                <a:ea typeface="+mn-ea"/>
                <a:cs typeface="+mn-cs"/>
              </a:rPr>
              <a:t> libre de </a:t>
            </a:r>
            <a:r>
              <a:rPr lang="en-GB" sz="1200" kern="1200" dirty="0" err="1">
                <a:solidFill>
                  <a:schemeClr val="tx1"/>
                </a:solidFill>
                <a:effectLst/>
                <a:latin typeface="+mn-lt"/>
                <a:ea typeface="+mn-ea"/>
                <a:cs typeface="+mn-cs"/>
              </a:rPr>
              <a:t>Bruxelles</a:t>
            </a:r>
            <a:r>
              <a:rPr lang="en-GB" sz="1200" kern="1200" dirty="0">
                <a:solidFill>
                  <a:schemeClr val="tx1"/>
                </a:solidFill>
                <a:effectLst/>
                <a:latin typeface="+mn-lt"/>
                <a:ea typeface="+mn-ea"/>
                <a:cs typeface="+mn-cs"/>
              </a:rPr>
              <a:t> (ULB), later in the same year. I intend to defend my thesis (it is the field of quantum information) in August. In Belgium, PhDs in physics/engineering usually last 4 years.</a:t>
            </a:r>
          </a:p>
          <a:p>
            <a:endParaRPr lang="en-GB" dirty="0"/>
          </a:p>
        </p:txBody>
      </p:sp>
      <p:sp>
        <p:nvSpPr>
          <p:cNvPr id="4" name="Slide Number Placeholder 3"/>
          <p:cNvSpPr>
            <a:spLocks noGrp="1"/>
          </p:cNvSpPr>
          <p:nvPr>
            <p:ph type="sldNum" sz="quarter" idx="5"/>
          </p:nvPr>
        </p:nvSpPr>
        <p:spPr/>
        <p:txBody>
          <a:bodyPr/>
          <a:lstStyle/>
          <a:p>
            <a:fld id="{E4EC1449-1FA4-442D-AA95-5B616935402F}" type="slidenum">
              <a:rPr lang="en-GB" smtClean="0"/>
              <a:t>2</a:t>
            </a:fld>
            <a:endParaRPr lang="en-GB"/>
          </a:p>
        </p:txBody>
      </p:sp>
    </p:spTree>
    <p:extLst>
      <p:ext uri="{BB962C8B-B14F-4D97-AF65-F5344CB8AC3E}">
        <p14:creationId xmlns:p14="http://schemas.microsoft.com/office/powerpoint/2010/main" val="12531386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 divide this talk into two parts; the first is mostly my story and the second is a summary of things I would tell my past-self.</a:t>
            </a:r>
            <a:endParaRPr lang="en-GB" dirty="0"/>
          </a:p>
        </p:txBody>
      </p:sp>
      <p:sp>
        <p:nvSpPr>
          <p:cNvPr id="4" name="Slide Number Placeholder 3"/>
          <p:cNvSpPr>
            <a:spLocks noGrp="1"/>
          </p:cNvSpPr>
          <p:nvPr>
            <p:ph type="sldNum" sz="quarter" idx="5"/>
          </p:nvPr>
        </p:nvSpPr>
        <p:spPr/>
        <p:txBody>
          <a:bodyPr/>
          <a:lstStyle/>
          <a:p>
            <a:fld id="{E4EC1449-1FA4-442D-AA95-5B616935402F}" type="slidenum">
              <a:rPr lang="en-GB" smtClean="0"/>
              <a:t>3</a:t>
            </a:fld>
            <a:endParaRPr lang="en-GB"/>
          </a:p>
        </p:txBody>
      </p:sp>
    </p:spTree>
    <p:extLst>
      <p:ext uri="{BB962C8B-B14F-4D97-AF65-F5344CB8AC3E}">
        <p14:creationId xmlns:p14="http://schemas.microsoft.com/office/powerpoint/2010/main" val="3432371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Perhaps the most cherished time of my life. I was getting paid to study. Labs and libraries were sprouting up every which way. The lecture halls were air conditioned. The Professors were witty, sharp and always keen to explain. Peers were unimaginably smart. I spent a significant part of my time studying; I was (still am) slow and it took me a while to understand things properly. I was fortunate to have made an incredible set of close friends which played and continues to play an important role, especially through trying times. I also ensured I was getting enough physical exercise.</a:t>
            </a:r>
            <a:endParaRPr lang="en-GB" dirty="0"/>
          </a:p>
        </p:txBody>
      </p:sp>
      <p:sp>
        <p:nvSpPr>
          <p:cNvPr id="4" name="Slide Number Placeholder 3"/>
          <p:cNvSpPr>
            <a:spLocks noGrp="1"/>
          </p:cNvSpPr>
          <p:nvPr>
            <p:ph type="sldNum" sz="quarter" idx="5"/>
          </p:nvPr>
        </p:nvSpPr>
        <p:spPr/>
        <p:txBody>
          <a:bodyPr/>
          <a:lstStyle/>
          <a:p>
            <a:fld id="{E4EC1449-1FA4-442D-AA95-5B616935402F}" type="slidenum">
              <a:rPr lang="en-GB" smtClean="0"/>
              <a:t>5</a:t>
            </a:fld>
            <a:endParaRPr lang="en-GB"/>
          </a:p>
        </p:txBody>
      </p:sp>
    </p:spTree>
    <p:extLst>
      <p:ext uri="{BB962C8B-B14F-4D97-AF65-F5344CB8AC3E}">
        <p14:creationId xmlns:p14="http://schemas.microsoft.com/office/powerpoint/2010/main" val="524761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One word, exhilarating. I was/am getting paid to think. So far, it has been like a high-stakes gamble. You have no clue what would or wouldn't work but you just dive in and try. </a:t>
            </a:r>
            <a:endParaRPr lang="en-GB" dirty="0"/>
          </a:p>
        </p:txBody>
      </p:sp>
      <p:sp>
        <p:nvSpPr>
          <p:cNvPr id="4" name="Slide Number Placeholder 3"/>
          <p:cNvSpPr>
            <a:spLocks noGrp="1"/>
          </p:cNvSpPr>
          <p:nvPr>
            <p:ph type="sldNum" sz="quarter" idx="5"/>
          </p:nvPr>
        </p:nvSpPr>
        <p:spPr/>
        <p:txBody>
          <a:bodyPr/>
          <a:lstStyle/>
          <a:p>
            <a:fld id="{E4EC1449-1FA4-442D-AA95-5B616935402F}" type="slidenum">
              <a:rPr lang="en-GB" smtClean="0"/>
              <a:t>6</a:t>
            </a:fld>
            <a:endParaRPr lang="en-GB"/>
          </a:p>
        </p:txBody>
      </p:sp>
    </p:spTree>
    <p:extLst>
      <p:ext uri="{BB962C8B-B14F-4D97-AF65-F5344CB8AC3E}">
        <p14:creationId xmlns:p14="http://schemas.microsoft.com/office/powerpoint/2010/main" val="7567850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Perhaps the most cherished time of my life. I was getting paid to study. Labs and libraries were sprouting up every which way. The lecture halls were air conditioned. The Professors were witty, sharp and always keen to explain. Peers were unimaginably smart. I spent a significant part of my time studying; I was (still am) slow and it took me a while to understand things properly. I was fortunate to have made an incredible set of close friends which played and continues to play an important role, especially through trying times. I also ensured I was getting enough physical exercise.</a:t>
            </a:r>
            <a:endParaRPr lang="en-GB" dirty="0"/>
          </a:p>
        </p:txBody>
      </p:sp>
      <p:sp>
        <p:nvSpPr>
          <p:cNvPr id="4" name="Slide Number Placeholder 3"/>
          <p:cNvSpPr>
            <a:spLocks noGrp="1"/>
          </p:cNvSpPr>
          <p:nvPr>
            <p:ph type="sldNum" sz="quarter" idx="5"/>
          </p:nvPr>
        </p:nvSpPr>
        <p:spPr/>
        <p:txBody>
          <a:bodyPr/>
          <a:lstStyle/>
          <a:p>
            <a:fld id="{E4EC1449-1FA4-442D-AA95-5B616935402F}" type="slidenum">
              <a:rPr lang="en-GB" smtClean="0"/>
              <a:t>8</a:t>
            </a:fld>
            <a:endParaRPr lang="en-GB"/>
          </a:p>
        </p:txBody>
      </p:sp>
    </p:spTree>
    <p:extLst>
      <p:ext uri="{BB962C8B-B14F-4D97-AF65-F5344CB8AC3E}">
        <p14:creationId xmlns:p14="http://schemas.microsoft.com/office/powerpoint/2010/main" val="3453129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FAD4AE-C9CF-481B-AAC2-0B109897939E}" type="datetimeFigureOut">
              <a:rPr lang="en-GB" smtClean="0"/>
              <a:t>12/07/2020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2AE671A-307C-4421-843B-02773F695C54}" type="slidenum">
              <a:rPr lang="en-GB" smtClean="0"/>
              <a:t>‹#›</a:t>
            </a:fld>
            <a:endParaRPr lang="en-GB"/>
          </a:p>
        </p:txBody>
      </p:sp>
    </p:spTree>
    <p:extLst>
      <p:ext uri="{BB962C8B-B14F-4D97-AF65-F5344CB8AC3E}">
        <p14:creationId xmlns:p14="http://schemas.microsoft.com/office/powerpoint/2010/main" val="16459848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FAD4AE-C9CF-481B-AAC2-0B109897939E}" type="datetimeFigureOut">
              <a:rPr lang="en-GB" smtClean="0"/>
              <a:t>12/07/2020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2AE671A-307C-4421-843B-02773F695C54}" type="slidenum">
              <a:rPr lang="en-GB" smtClean="0"/>
              <a:t>‹#›</a:t>
            </a:fld>
            <a:endParaRPr lang="en-GB"/>
          </a:p>
        </p:txBody>
      </p:sp>
    </p:spTree>
    <p:extLst>
      <p:ext uri="{BB962C8B-B14F-4D97-AF65-F5344CB8AC3E}">
        <p14:creationId xmlns:p14="http://schemas.microsoft.com/office/powerpoint/2010/main" val="148991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FAD4AE-C9CF-481B-AAC2-0B109897939E}" type="datetimeFigureOut">
              <a:rPr lang="en-GB" smtClean="0"/>
              <a:t>12/07/2020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2AE671A-307C-4421-843B-02773F695C54}" type="slidenum">
              <a:rPr lang="en-GB" smtClean="0"/>
              <a:t>‹#›</a:t>
            </a:fld>
            <a:endParaRPr lang="en-GB"/>
          </a:p>
        </p:txBody>
      </p:sp>
    </p:spTree>
    <p:extLst>
      <p:ext uri="{BB962C8B-B14F-4D97-AF65-F5344CB8AC3E}">
        <p14:creationId xmlns:p14="http://schemas.microsoft.com/office/powerpoint/2010/main" val="1182643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FAD4AE-C9CF-481B-AAC2-0B109897939E}" type="datetimeFigureOut">
              <a:rPr lang="en-GB" smtClean="0"/>
              <a:t>12/07/2020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2AE671A-307C-4421-843B-02773F695C54}" type="slidenum">
              <a:rPr lang="en-GB" smtClean="0"/>
              <a:t>‹#›</a:t>
            </a:fld>
            <a:endParaRPr lang="en-GB"/>
          </a:p>
        </p:txBody>
      </p:sp>
    </p:spTree>
    <p:extLst>
      <p:ext uri="{BB962C8B-B14F-4D97-AF65-F5344CB8AC3E}">
        <p14:creationId xmlns:p14="http://schemas.microsoft.com/office/powerpoint/2010/main" val="24181990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FAD4AE-C9CF-481B-AAC2-0B109897939E}" type="datetimeFigureOut">
              <a:rPr lang="en-GB" smtClean="0"/>
              <a:t>12/07/2020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2AE671A-307C-4421-843B-02773F695C54}" type="slidenum">
              <a:rPr lang="en-GB" smtClean="0"/>
              <a:t>‹#›</a:t>
            </a:fld>
            <a:endParaRPr lang="en-GB"/>
          </a:p>
        </p:txBody>
      </p:sp>
    </p:spTree>
    <p:extLst>
      <p:ext uri="{BB962C8B-B14F-4D97-AF65-F5344CB8AC3E}">
        <p14:creationId xmlns:p14="http://schemas.microsoft.com/office/powerpoint/2010/main" val="20059326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FAD4AE-C9CF-481B-AAC2-0B109897939E}" type="datetimeFigureOut">
              <a:rPr lang="en-GB" smtClean="0"/>
              <a:t>12/07/2020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2AE671A-307C-4421-843B-02773F695C54}" type="slidenum">
              <a:rPr lang="en-GB" smtClean="0"/>
              <a:t>‹#›</a:t>
            </a:fld>
            <a:endParaRPr lang="en-GB"/>
          </a:p>
        </p:txBody>
      </p:sp>
    </p:spTree>
    <p:extLst>
      <p:ext uri="{BB962C8B-B14F-4D97-AF65-F5344CB8AC3E}">
        <p14:creationId xmlns:p14="http://schemas.microsoft.com/office/powerpoint/2010/main" val="1766355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FAD4AE-C9CF-481B-AAC2-0B109897939E}" type="datetimeFigureOut">
              <a:rPr lang="en-GB" smtClean="0"/>
              <a:t>12/07/2020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2AE671A-307C-4421-843B-02773F695C54}" type="slidenum">
              <a:rPr lang="en-GB" smtClean="0"/>
              <a:t>‹#›</a:t>
            </a:fld>
            <a:endParaRPr lang="en-GB"/>
          </a:p>
        </p:txBody>
      </p:sp>
    </p:spTree>
    <p:extLst>
      <p:ext uri="{BB962C8B-B14F-4D97-AF65-F5344CB8AC3E}">
        <p14:creationId xmlns:p14="http://schemas.microsoft.com/office/powerpoint/2010/main" val="3638162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FAD4AE-C9CF-481B-AAC2-0B109897939E}" type="datetimeFigureOut">
              <a:rPr lang="en-GB" smtClean="0"/>
              <a:t>12/07/2020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2AE671A-307C-4421-843B-02773F695C54}" type="slidenum">
              <a:rPr lang="en-GB" smtClean="0"/>
              <a:t>‹#›</a:t>
            </a:fld>
            <a:endParaRPr lang="en-GB"/>
          </a:p>
        </p:txBody>
      </p:sp>
    </p:spTree>
    <p:extLst>
      <p:ext uri="{BB962C8B-B14F-4D97-AF65-F5344CB8AC3E}">
        <p14:creationId xmlns:p14="http://schemas.microsoft.com/office/powerpoint/2010/main" val="2772220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FAD4AE-C9CF-481B-AAC2-0B109897939E}" type="datetimeFigureOut">
              <a:rPr lang="en-GB" smtClean="0"/>
              <a:t>12/07/2020</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2AE671A-307C-4421-843B-02773F695C54}" type="slidenum">
              <a:rPr lang="en-GB" smtClean="0"/>
              <a:t>‹#›</a:t>
            </a:fld>
            <a:endParaRPr lang="en-GB"/>
          </a:p>
        </p:txBody>
      </p:sp>
    </p:spTree>
    <p:extLst>
      <p:ext uri="{BB962C8B-B14F-4D97-AF65-F5344CB8AC3E}">
        <p14:creationId xmlns:p14="http://schemas.microsoft.com/office/powerpoint/2010/main" val="40348027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FAD4AE-C9CF-481B-AAC2-0B109897939E}" type="datetimeFigureOut">
              <a:rPr lang="en-GB" smtClean="0"/>
              <a:t>12/07/2020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2AE671A-307C-4421-843B-02773F695C54}" type="slidenum">
              <a:rPr lang="en-GB" smtClean="0"/>
              <a:t>‹#›</a:t>
            </a:fld>
            <a:endParaRPr lang="en-GB"/>
          </a:p>
        </p:txBody>
      </p:sp>
    </p:spTree>
    <p:extLst>
      <p:ext uri="{BB962C8B-B14F-4D97-AF65-F5344CB8AC3E}">
        <p14:creationId xmlns:p14="http://schemas.microsoft.com/office/powerpoint/2010/main" val="28200822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FAD4AE-C9CF-481B-AAC2-0B109897939E}" type="datetimeFigureOut">
              <a:rPr lang="en-GB" smtClean="0"/>
              <a:t>12/07/2020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2AE671A-307C-4421-843B-02773F695C54}" type="slidenum">
              <a:rPr lang="en-GB" smtClean="0"/>
              <a:t>‹#›</a:t>
            </a:fld>
            <a:endParaRPr lang="en-GB"/>
          </a:p>
        </p:txBody>
      </p:sp>
    </p:spTree>
    <p:extLst>
      <p:ext uri="{BB962C8B-B14F-4D97-AF65-F5344CB8AC3E}">
        <p14:creationId xmlns:p14="http://schemas.microsoft.com/office/powerpoint/2010/main" val="1720710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FAD4AE-C9CF-481B-AAC2-0B109897939E}" type="datetimeFigureOut">
              <a:rPr lang="en-GB" smtClean="0"/>
              <a:t>12/07/2020</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AE671A-307C-4421-843B-02773F695C54}" type="slidenum">
              <a:rPr lang="en-GB" smtClean="0"/>
              <a:t>‹#›</a:t>
            </a:fld>
            <a:endParaRPr lang="en-GB"/>
          </a:p>
        </p:txBody>
      </p:sp>
    </p:spTree>
    <p:extLst>
      <p:ext uri="{BB962C8B-B14F-4D97-AF65-F5344CB8AC3E}">
        <p14:creationId xmlns:p14="http://schemas.microsoft.com/office/powerpoint/2010/main" val="1248373721"/>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kv"/><Relationship Id="rId1" Type="http://schemas.openxmlformats.org/officeDocument/2006/relationships/video" Target="NULL" TargetMode="Externa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atulsingharora.github.io/files/Summary.pdf"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19.xml"/><Relationship Id="rId5" Type="http://schemas.openxmlformats.org/officeDocument/2006/relationships/slide" Target="slide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D3334-E195-46FE-A5D9-C369F9B60EB1}"/>
              </a:ext>
            </a:extLst>
          </p:cNvPr>
          <p:cNvSpPr>
            <a:spLocks noGrp="1"/>
          </p:cNvSpPr>
          <p:nvPr>
            <p:ph type="ctrTitle"/>
          </p:nvPr>
        </p:nvSpPr>
        <p:spPr/>
        <p:txBody>
          <a:bodyPr/>
          <a:lstStyle/>
          <a:p>
            <a:r>
              <a:rPr lang="en-GB" dirty="0"/>
              <a:t>Doctoral Research in Belgium</a:t>
            </a:r>
          </a:p>
        </p:txBody>
      </p:sp>
      <p:sp>
        <p:nvSpPr>
          <p:cNvPr id="3" name="Subtitle 2">
            <a:extLst>
              <a:ext uri="{FF2B5EF4-FFF2-40B4-BE49-F238E27FC236}">
                <a16:creationId xmlns:a16="http://schemas.microsoft.com/office/drawing/2014/main" id="{9F9EED86-76EB-4581-893D-67C87658E6DA}"/>
              </a:ext>
            </a:extLst>
          </p:cNvPr>
          <p:cNvSpPr>
            <a:spLocks noGrp="1"/>
          </p:cNvSpPr>
          <p:nvPr>
            <p:ph type="subTitle" idx="1"/>
          </p:nvPr>
        </p:nvSpPr>
        <p:spPr/>
        <p:txBody>
          <a:bodyPr>
            <a:normAutofit lnSpcReduction="10000"/>
          </a:bodyPr>
          <a:lstStyle/>
          <a:p>
            <a:r>
              <a:rPr lang="en-GB" dirty="0"/>
              <a:t>Atul Singh Arora</a:t>
            </a:r>
            <a:br>
              <a:rPr lang="en-GB" dirty="0"/>
            </a:br>
            <a:endParaRPr lang="en-GB" dirty="0"/>
          </a:p>
          <a:p>
            <a:r>
              <a:rPr lang="en-GB" dirty="0"/>
              <a:t>MS11, Physics Major</a:t>
            </a:r>
          </a:p>
          <a:p>
            <a:r>
              <a:rPr lang="en-GB" dirty="0"/>
              <a:t>IISER </a:t>
            </a:r>
            <a:r>
              <a:rPr lang="en-GB" dirty="0">
                <a:sym typeface="Wingdings" panose="05000000000000000000" pitchFamily="2" charset="2"/>
              </a:rPr>
              <a:t> ULB  Caltech</a:t>
            </a:r>
            <a:endParaRPr lang="en-GB" dirty="0"/>
          </a:p>
        </p:txBody>
      </p:sp>
    </p:spTree>
    <p:extLst>
      <p:ext uri="{BB962C8B-B14F-4D97-AF65-F5344CB8AC3E}">
        <p14:creationId xmlns:p14="http://schemas.microsoft.com/office/powerpoint/2010/main" val="1838458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9E335-5C90-4CED-B347-FD3409074F52}"/>
              </a:ext>
            </a:extLst>
          </p:cNvPr>
          <p:cNvSpPr>
            <a:spLocks noGrp="1"/>
          </p:cNvSpPr>
          <p:nvPr>
            <p:ph type="title"/>
          </p:nvPr>
        </p:nvSpPr>
        <p:spPr/>
        <p:txBody>
          <a:bodyPr/>
          <a:lstStyle/>
          <a:p>
            <a:r>
              <a:rPr lang="en-GB" dirty="0">
                <a:solidFill>
                  <a:schemeClr val="tx1">
                    <a:lumMod val="50000"/>
                  </a:schemeClr>
                </a:solidFill>
              </a:rPr>
              <a:t>PhD Applications /</a:t>
            </a:r>
            <a:r>
              <a:rPr lang="en-GB" dirty="0"/>
              <a:t> Location</a:t>
            </a:r>
          </a:p>
        </p:txBody>
      </p:sp>
      <p:sp>
        <p:nvSpPr>
          <p:cNvPr id="3" name="Content Placeholder 2">
            <a:extLst>
              <a:ext uri="{FF2B5EF4-FFF2-40B4-BE49-F238E27FC236}">
                <a16:creationId xmlns:a16="http://schemas.microsoft.com/office/drawing/2014/main" id="{C21D032A-1889-4DEA-A36F-3C1105CCE61D}"/>
              </a:ext>
            </a:extLst>
          </p:cNvPr>
          <p:cNvSpPr>
            <a:spLocks noGrp="1"/>
          </p:cNvSpPr>
          <p:nvPr>
            <p:ph idx="1"/>
          </p:nvPr>
        </p:nvSpPr>
        <p:spPr/>
        <p:txBody>
          <a:bodyPr/>
          <a:lstStyle/>
          <a:p>
            <a:endParaRPr lang="en-GB" dirty="0">
              <a:solidFill>
                <a:schemeClr val="tx1">
                  <a:lumMod val="50000"/>
                </a:schemeClr>
              </a:solidFill>
            </a:endParaRPr>
          </a:p>
          <a:p>
            <a:endParaRPr lang="en-GB" dirty="0">
              <a:solidFill>
                <a:schemeClr val="tx1">
                  <a:lumMod val="50000"/>
                </a:schemeClr>
              </a:solidFill>
            </a:endParaRPr>
          </a:p>
          <a:p>
            <a:r>
              <a:rPr lang="en-GB" dirty="0">
                <a:solidFill>
                  <a:schemeClr val="tx1">
                    <a:lumMod val="50000"/>
                  </a:schemeClr>
                </a:solidFill>
              </a:rPr>
              <a:t>Was the </a:t>
            </a:r>
            <a:r>
              <a:rPr lang="en-GB" dirty="0"/>
              <a:t>last priority </a:t>
            </a:r>
            <a:r>
              <a:rPr lang="en-GB" dirty="0">
                <a:solidFill>
                  <a:schemeClr val="tx1">
                    <a:lumMod val="50000"/>
                  </a:schemeClr>
                </a:solidFill>
              </a:rPr>
              <a:t>for me</a:t>
            </a:r>
          </a:p>
          <a:p>
            <a:endParaRPr lang="en-GB" dirty="0"/>
          </a:p>
          <a:p>
            <a:endParaRPr lang="en-GB" dirty="0">
              <a:solidFill>
                <a:schemeClr val="tx1">
                  <a:lumMod val="50000"/>
                </a:schemeClr>
              </a:solidFill>
            </a:endParaRPr>
          </a:p>
          <a:p>
            <a:r>
              <a:rPr lang="en-GB" dirty="0">
                <a:solidFill>
                  <a:schemeClr val="tx1">
                    <a:lumMod val="50000"/>
                  </a:schemeClr>
                </a:solidFill>
              </a:rPr>
              <a:t>E.g. I </a:t>
            </a:r>
            <a:r>
              <a:rPr lang="en-GB" dirty="0"/>
              <a:t>accidentally applied to Belgium</a:t>
            </a:r>
            <a:r>
              <a:rPr lang="en-GB" dirty="0">
                <a:solidFill>
                  <a:schemeClr val="tx1">
                    <a:lumMod val="50000"/>
                  </a:schemeClr>
                </a:solidFill>
              </a:rPr>
              <a:t>; I intended to apply to Germany.</a:t>
            </a:r>
          </a:p>
          <a:p>
            <a:endParaRPr lang="en-GB" dirty="0">
              <a:solidFill>
                <a:schemeClr val="tx1">
                  <a:lumMod val="50000"/>
                </a:schemeClr>
              </a:solidFill>
            </a:endParaRPr>
          </a:p>
        </p:txBody>
      </p:sp>
    </p:spTree>
    <p:extLst>
      <p:ext uri="{BB962C8B-B14F-4D97-AF65-F5344CB8AC3E}">
        <p14:creationId xmlns:p14="http://schemas.microsoft.com/office/powerpoint/2010/main" val="387599092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fade">
                                      <p:cBhvr>
                                        <p:cTn id="1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9E335-5C90-4CED-B347-FD3409074F52}"/>
              </a:ext>
            </a:extLst>
          </p:cNvPr>
          <p:cNvSpPr>
            <a:spLocks noGrp="1"/>
          </p:cNvSpPr>
          <p:nvPr>
            <p:ph type="title"/>
          </p:nvPr>
        </p:nvSpPr>
        <p:spPr/>
        <p:txBody>
          <a:bodyPr/>
          <a:lstStyle/>
          <a:p>
            <a:r>
              <a:rPr lang="en-GB" dirty="0">
                <a:solidFill>
                  <a:schemeClr val="tx1">
                    <a:lumMod val="50000"/>
                  </a:schemeClr>
                </a:solidFill>
              </a:rPr>
              <a:t>PhD Applications /</a:t>
            </a:r>
            <a:r>
              <a:rPr lang="en-GB" dirty="0"/>
              <a:t> Applications, CV, SOP</a:t>
            </a:r>
          </a:p>
        </p:txBody>
      </p:sp>
      <p:sp>
        <p:nvSpPr>
          <p:cNvPr id="3" name="Content Placeholder 2">
            <a:extLst>
              <a:ext uri="{FF2B5EF4-FFF2-40B4-BE49-F238E27FC236}">
                <a16:creationId xmlns:a16="http://schemas.microsoft.com/office/drawing/2014/main" id="{C21D032A-1889-4DEA-A36F-3C1105CCE61D}"/>
              </a:ext>
            </a:extLst>
          </p:cNvPr>
          <p:cNvSpPr>
            <a:spLocks noGrp="1"/>
          </p:cNvSpPr>
          <p:nvPr>
            <p:ph idx="1"/>
          </p:nvPr>
        </p:nvSpPr>
        <p:spPr/>
        <p:txBody>
          <a:bodyPr/>
          <a:lstStyle/>
          <a:p>
            <a:endParaRPr lang="en-GB" dirty="0"/>
          </a:p>
          <a:p>
            <a:r>
              <a:rPr lang="en-GB" dirty="0"/>
              <a:t>Applications—</a:t>
            </a:r>
            <a:r>
              <a:rPr lang="en-GB" dirty="0">
                <a:solidFill>
                  <a:schemeClr val="tx1">
                    <a:lumMod val="50000"/>
                  </a:schemeClr>
                </a:solidFill>
              </a:rPr>
              <a:t>Tried to </a:t>
            </a:r>
            <a:r>
              <a:rPr lang="en-GB" dirty="0">
                <a:solidFill>
                  <a:schemeClr val="tx1">
                    <a:lumMod val="85000"/>
                  </a:schemeClr>
                </a:solidFill>
              </a:rPr>
              <a:t>customise</a:t>
            </a:r>
            <a:r>
              <a:rPr lang="en-GB" dirty="0">
                <a:solidFill>
                  <a:schemeClr val="tx1">
                    <a:lumMod val="50000"/>
                  </a:schemeClr>
                </a:solidFill>
              </a:rPr>
              <a:t> the applications for each position.</a:t>
            </a:r>
          </a:p>
          <a:p>
            <a:pPr lvl="1"/>
            <a:r>
              <a:rPr lang="en-GB" dirty="0">
                <a:solidFill>
                  <a:schemeClr val="tx1">
                    <a:lumMod val="50000"/>
                  </a:schemeClr>
                </a:solidFill>
              </a:rPr>
              <a:t>Being </a:t>
            </a:r>
            <a:r>
              <a:rPr lang="en-GB" dirty="0">
                <a:solidFill>
                  <a:schemeClr val="tx1">
                    <a:lumMod val="85000"/>
                  </a:schemeClr>
                </a:solidFill>
              </a:rPr>
              <a:t>systematic</a:t>
            </a:r>
            <a:r>
              <a:rPr lang="en-GB" dirty="0">
                <a:solidFill>
                  <a:schemeClr val="tx1">
                    <a:lumMod val="50000"/>
                  </a:schemeClr>
                </a:solidFill>
              </a:rPr>
              <a:t> with the deadlines helps </a:t>
            </a:r>
            <a:r>
              <a:rPr lang="en-GB" dirty="0">
                <a:solidFill>
                  <a:schemeClr val="tx1">
                    <a:lumMod val="85000"/>
                  </a:schemeClr>
                </a:solidFill>
              </a:rPr>
              <a:t>allocating appropriate time </a:t>
            </a:r>
            <a:r>
              <a:rPr lang="en-GB" dirty="0">
                <a:solidFill>
                  <a:schemeClr val="tx1">
                    <a:lumMod val="50000"/>
                  </a:schemeClr>
                </a:solidFill>
              </a:rPr>
              <a:t>for each application.</a:t>
            </a:r>
          </a:p>
          <a:p>
            <a:pPr lvl="1"/>
            <a:r>
              <a:rPr lang="en-GB" dirty="0">
                <a:solidFill>
                  <a:schemeClr val="tx1">
                    <a:lumMod val="50000"/>
                  </a:schemeClr>
                </a:solidFill>
              </a:rPr>
              <a:t>It was also </a:t>
            </a:r>
            <a:r>
              <a:rPr lang="en-GB" dirty="0">
                <a:solidFill>
                  <a:schemeClr val="tx1">
                    <a:lumMod val="85000"/>
                  </a:schemeClr>
                </a:solidFill>
              </a:rPr>
              <a:t>critical</a:t>
            </a:r>
            <a:r>
              <a:rPr lang="en-GB" dirty="0">
                <a:solidFill>
                  <a:schemeClr val="tx1">
                    <a:lumMod val="50000"/>
                  </a:schemeClr>
                </a:solidFill>
              </a:rPr>
              <a:t> for obtaining the </a:t>
            </a:r>
            <a:r>
              <a:rPr lang="en-GB" dirty="0">
                <a:solidFill>
                  <a:schemeClr val="tx1">
                    <a:lumMod val="85000"/>
                  </a:schemeClr>
                </a:solidFill>
              </a:rPr>
              <a:t>references</a:t>
            </a:r>
            <a:r>
              <a:rPr lang="en-GB" dirty="0">
                <a:solidFill>
                  <a:schemeClr val="tx1">
                    <a:lumMod val="50000"/>
                  </a:schemeClr>
                </a:solidFill>
              </a:rPr>
              <a:t> in time</a:t>
            </a:r>
          </a:p>
          <a:p>
            <a:r>
              <a:rPr lang="en-GB" dirty="0"/>
              <a:t>SOP—</a:t>
            </a:r>
            <a:r>
              <a:rPr lang="en-GB" dirty="0">
                <a:solidFill>
                  <a:schemeClr val="tx1">
                    <a:lumMod val="50000"/>
                  </a:schemeClr>
                </a:solidFill>
              </a:rPr>
              <a:t>Had my statement of purpose </a:t>
            </a:r>
            <a:r>
              <a:rPr lang="en-GB" dirty="0">
                <a:solidFill>
                  <a:schemeClr val="tx1">
                    <a:lumMod val="85000"/>
                  </a:schemeClr>
                </a:solidFill>
              </a:rPr>
              <a:t>“peer reviewed”</a:t>
            </a:r>
            <a:r>
              <a:rPr lang="en-GB" dirty="0">
                <a:solidFill>
                  <a:schemeClr val="tx1">
                    <a:lumMod val="50000"/>
                  </a:schemeClr>
                </a:solidFill>
              </a:rPr>
              <a:t>.</a:t>
            </a:r>
          </a:p>
          <a:p>
            <a:pPr lvl="1"/>
            <a:r>
              <a:rPr lang="en-GB" dirty="0">
                <a:solidFill>
                  <a:schemeClr val="tx1">
                    <a:lumMod val="50000"/>
                  </a:schemeClr>
                </a:solidFill>
              </a:rPr>
              <a:t>I asked the </a:t>
            </a:r>
            <a:r>
              <a:rPr lang="en-GB" dirty="0">
                <a:solidFill>
                  <a:schemeClr val="tx1">
                    <a:lumMod val="85000"/>
                  </a:schemeClr>
                </a:solidFill>
              </a:rPr>
              <a:t>professors</a:t>
            </a:r>
            <a:r>
              <a:rPr lang="en-GB" dirty="0">
                <a:solidFill>
                  <a:schemeClr val="tx1">
                    <a:lumMod val="50000"/>
                  </a:schemeClr>
                </a:solidFill>
              </a:rPr>
              <a:t> for some input as well</a:t>
            </a:r>
          </a:p>
          <a:p>
            <a:r>
              <a:rPr lang="en-GB" dirty="0"/>
              <a:t>CV—</a:t>
            </a:r>
            <a:r>
              <a:rPr lang="en-GB" dirty="0">
                <a:solidFill>
                  <a:schemeClr val="tx1">
                    <a:lumMod val="50000"/>
                  </a:schemeClr>
                </a:solidFill>
              </a:rPr>
              <a:t>I’ll share a link. Nothing extraordinary here.</a:t>
            </a:r>
          </a:p>
        </p:txBody>
      </p:sp>
    </p:spTree>
    <p:extLst>
      <p:ext uri="{BB962C8B-B14F-4D97-AF65-F5344CB8AC3E}">
        <p14:creationId xmlns:p14="http://schemas.microsoft.com/office/powerpoint/2010/main" val="258695998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9E335-5C90-4CED-B347-FD3409074F52}"/>
              </a:ext>
            </a:extLst>
          </p:cNvPr>
          <p:cNvSpPr>
            <a:spLocks noGrp="1"/>
          </p:cNvSpPr>
          <p:nvPr>
            <p:ph type="title"/>
          </p:nvPr>
        </p:nvSpPr>
        <p:spPr/>
        <p:txBody>
          <a:bodyPr/>
          <a:lstStyle/>
          <a:p>
            <a:r>
              <a:rPr lang="en-GB" dirty="0">
                <a:solidFill>
                  <a:schemeClr val="tx1">
                    <a:lumMod val="50000"/>
                  </a:schemeClr>
                </a:solidFill>
              </a:rPr>
              <a:t>PhD Applications /</a:t>
            </a:r>
            <a:r>
              <a:rPr lang="en-GB" dirty="0"/>
              <a:t> GRE, TOEFL, IELTS</a:t>
            </a:r>
          </a:p>
        </p:txBody>
      </p:sp>
      <p:sp>
        <p:nvSpPr>
          <p:cNvPr id="3" name="Content Placeholder 2">
            <a:extLst>
              <a:ext uri="{FF2B5EF4-FFF2-40B4-BE49-F238E27FC236}">
                <a16:creationId xmlns:a16="http://schemas.microsoft.com/office/drawing/2014/main" id="{C21D032A-1889-4DEA-A36F-3C1105CCE61D}"/>
              </a:ext>
            </a:extLst>
          </p:cNvPr>
          <p:cNvSpPr>
            <a:spLocks noGrp="1"/>
          </p:cNvSpPr>
          <p:nvPr>
            <p:ph idx="1"/>
          </p:nvPr>
        </p:nvSpPr>
        <p:spPr/>
        <p:txBody>
          <a:bodyPr/>
          <a:lstStyle/>
          <a:p>
            <a:r>
              <a:rPr lang="en-GB" dirty="0"/>
              <a:t>General GRE—</a:t>
            </a:r>
            <a:r>
              <a:rPr lang="en-GB" dirty="0">
                <a:solidFill>
                  <a:schemeClr val="tx1">
                    <a:lumMod val="85000"/>
                  </a:schemeClr>
                </a:solidFill>
              </a:rPr>
              <a:t>Impoverished vocabulary</a:t>
            </a:r>
            <a:r>
              <a:rPr lang="en-GB" dirty="0">
                <a:solidFill>
                  <a:schemeClr val="tx1">
                    <a:lumMod val="50000"/>
                  </a:schemeClr>
                </a:solidFill>
              </a:rPr>
              <a:t>; took a significant effort to improve. The </a:t>
            </a:r>
            <a:r>
              <a:rPr lang="en-GB" dirty="0">
                <a:solidFill>
                  <a:schemeClr val="tx1">
                    <a:lumMod val="85000"/>
                  </a:schemeClr>
                </a:solidFill>
              </a:rPr>
              <a:t>math</a:t>
            </a:r>
            <a:r>
              <a:rPr lang="en-GB" dirty="0">
                <a:solidFill>
                  <a:schemeClr val="tx1">
                    <a:lumMod val="50000"/>
                  </a:schemeClr>
                </a:solidFill>
              </a:rPr>
              <a:t> was simple but practiced it to improve accuracy and speed.</a:t>
            </a:r>
          </a:p>
          <a:p>
            <a:r>
              <a:rPr lang="en-GB" dirty="0"/>
              <a:t>Subject GRE—</a:t>
            </a:r>
            <a:r>
              <a:rPr lang="en-GB" dirty="0">
                <a:solidFill>
                  <a:schemeClr val="tx1">
                    <a:lumMod val="50000"/>
                  </a:schemeClr>
                </a:solidFill>
              </a:rPr>
              <a:t>I practiced but got a </a:t>
            </a:r>
            <a:r>
              <a:rPr lang="en-GB" dirty="0">
                <a:solidFill>
                  <a:schemeClr val="tx1">
                    <a:lumMod val="85000"/>
                  </a:schemeClr>
                </a:solidFill>
              </a:rPr>
              <a:t>dismal score</a:t>
            </a:r>
            <a:r>
              <a:rPr lang="en-GB" dirty="0">
                <a:solidFill>
                  <a:schemeClr val="tx1">
                    <a:lumMod val="50000"/>
                  </a:schemeClr>
                </a:solidFill>
              </a:rPr>
              <a:t>. Was </a:t>
            </a:r>
            <a:r>
              <a:rPr lang="en-GB" dirty="0">
                <a:solidFill>
                  <a:schemeClr val="tx1">
                    <a:lumMod val="85000"/>
                  </a:schemeClr>
                </a:solidFill>
              </a:rPr>
              <a:t>important</a:t>
            </a:r>
            <a:r>
              <a:rPr lang="en-GB" dirty="0">
                <a:solidFill>
                  <a:schemeClr val="tx1">
                    <a:lumMod val="50000"/>
                  </a:schemeClr>
                </a:solidFill>
              </a:rPr>
              <a:t> for all the major </a:t>
            </a:r>
            <a:r>
              <a:rPr lang="en-GB" dirty="0">
                <a:solidFill>
                  <a:schemeClr val="tx1">
                    <a:lumMod val="85000"/>
                  </a:schemeClr>
                </a:solidFill>
              </a:rPr>
              <a:t>physics</a:t>
            </a:r>
            <a:r>
              <a:rPr lang="en-GB" dirty="0">
                <a:solidFill>
                  <a:schemeClr val="tx1">
                    <a:lumMod val="50000"/>
                  </a:schemeClr>
                </a:solidFill>
              </a:rPr>
              <a:t> applications in the US.</a:t>
            </a:r>
          </a:p>
          <a:p>
            <a:r>
              <a:rPr lang="en-GB" dirty="0"/>
              <a:t>TOEFL/IELTS—</a:t>
            </a:r>
            <a:r>
              <a:rPr lang="en-GB" dirty="0">
                <a:solidFill>
                  <a:schemeClr val="tx1">
                    <a:lumMod val="50000"/>
                  </a:schemeClr>
                </a:solidFill>
              </a:rPr>
              <a:t>I was able to get a </a:t>
            </a:r>
            <a:r>
              <a:rPr lang="en-GB" dirty="0">
                <a:solidFill>
                  <a:schemeClr val="tx1">
                    <a:lumMod val="85000"/>
                  </a:schemeClr>
                </a:solidFill>
              </a:rPr>
              <a:t>waiver</a:t>
            </a:r>
            <a:r>
              <a:rPr lang="en-GB" dirty="0">
                <a:solidFill>
                  <a:schemeClr val="tx1">
                    <a:lumMod val="50000"/>
                  </a:schemeClr>
                </a:solidFill>
              </a:rPr>
              <a:t> for from many places (just have to write to them). The exam was quite </a:t>
            </a:r>
            <a:r>
              <a:rPr lang="en-GB" dirty="0">
                <a:solidFill>
                  <a:schemeClr val="tx1">
                    <a:lumMod val="85000"/>
                  </a:schemeClr>
                </a:solidFill>
              </a:rPr>
              <a:t>simple</a:t>
            </a:r>
            <a:r>
              <a:rPr lang="en-GB" dirty="0">
                <a:solidFill>
                  <a:schemeClr val="tx1">
                    <a:lumMod val="50000"/>
                  </a:schemeClr>
                </a:solidFill>
              </a:rPr>
              <a:t> (if you’ve already prepared for GRE). Some </a:t>
            </a:r>
            <a:r>
              <a:rPr lang="en-GB" dirty="0">
                <a:solidFill>
                  <a:schemeClr val="tx1">
                    <a:lumMod val="85000"/>
                  </a:schemeClr>
                </a:solidFill>
              </a:rPr>
              <a:t>practice</a:t>
            </a:r>
            <a:r>
              <a:rPr lang="en-GB" dirty="0">
                <a:solidFill>
                  <a:schemeClr val="tx1">
                    <a:lumMod val="50000"/>
                  </a:schemeClr>
                </a:solidFill>
              </a:rPr>
              <a:t> was needed for the </a:t>
            </a:r>
            <a:r>
              <a:rPr lang="en-GB" dirty="0">
                <a:solidFill>
                  <a:schemeClr val="tx1">
                    <a:lumMod val="85000"/>
                  </a:schemeClr>
                </a:solidFill>
              </a:rPr>
              <a:t>spoken</a:t>
            </a:r>
            <a:r>
              <a:rPr lang="en-GB" dirty="0">
                <a:solidFill>
                  <a:schemeClr val="tx1">
                    <a:lumMod val="50000"/>
                  </a:schemeClr>
                </a:solidFill>
              </a:rPr>
              <a:t> part.</a:t>
            </a:r>
          </a:p>
        </p:txBody>
      </p:sp>
    </p:spTree>
    <p:extLst>
      <p:ext uri="{BB962C8B-B14F-4D97-AF65-F5344CB8AC3E}">
        <p14:creationId xmlns:p14="http://schemas.microsoft.com/office/powerpoint/2010/main" val="385035103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9E335-5C90-4CED-B347-FD3409074F52}"/>
              </a:ext>
            </a:extLst>
          </p:cNvPr>
          <p:cNvSpPr>
            <a:spLocks noGrp="1"/>
          </p:cNvSpPr>
          <p:nvPr>
            <p:ph type="title"/>
          </p:nvPr>
        </p:nvSpPr>
        <p:spPr/>
        <p:txBody>
          <a:bodyPr/>
          <a:lstStyle/>
          <a:p>
            <a:r>
              <a:rPr lang="en-GB" dirty="0">
                <a:solidFill>
                  <a:schemeClr val="tx1">
                    <a:lumMod val="50000"/>
                  </a:schemeClr>
                </a:solidFill>
              </a:rPr>
              <a:t>PhD Applications /</a:t>
            </a:r>
            <a:r>
              <a:rPr lang="en-GB" dirty="0"/>
              <a:t> Programs, PIs</a:t>
            </a:r>
          </a:p>
        </p:txBody>
      </p:sp>
      <p:sp>
        <p:nvSpPr>
          <p:cNvPr id="3" name="Content Placeholder 2">
            <a:extLst>
              <a:ext uri="{FF2B5EF4-FFF2-40B4-BE49-F238E27FC236}">
                <a16:creationId xmlns:a16="http://schemas.microsoft.com/office/drawing/2014/main" id="{C21D032A-1889-4DEA-A36F-3C1105CCE61D}"/>
              </a:ext>
            </a:extLst>
          </p:cNvPr>
          <p:cNvSpPr>
            <a:spLocks noGrp="1"/>
          </p:cNvSpPr>
          <p:nvPr>
            <p:ph idx="1"/>
          </p:nvPr>
        </p:nvSpPr>
        <p:spPr/>
        <p:txBody>
          <a:bodyPr/>
          <a:lstStyle/>
          <a:p>
            <a:endParaRPr lang="en-GB" dirty="0">
              <a:solidFill>
                <a:schemeClr val="tx1">
                  <a:lumMod val="50000"/>
                </a:schemeClr>
              </a:solidFill>
            </a:endParaRPr>
          </a:p>
          <a:p>
            <a:r>
              <a:rPr lang="en-GB" dirty="0">
                <a:solidFill>
                  <a:schemeClr val="tx1">
                    <a:lumMod val="50000"/>
                  </a:schemeClr>
                </a:solidFill>
              </a:rPr>
              <a:t>It helped to </a:t>
            </a:r>
            <a:r>
              <a:rPr lang="en-GB" dirty="0"/>
              <a:t>write</a:t>
            </a:r>
            <a:r>
              <a:rPr lang="en-GB" dirty="0">
                <a:solidFill>
                  <a:schemeClr val="tx1">
                    <a:lumMod val="50000"/>
                  </a:schemeClr>
                </a:solidFill>
              </a:rPr>
              <a:t> to my prospective supervisors </a:t>
            </a:r>
            <a:r>
              <a:rPr lang="en-GB" dirty="0"/>
              <a:t>in advance.</a:t>
            </a:r>
          </a:p>
          <a:p>
            <a:pPr lvl="1"/>
            <a:r>
              <a:rPr lang="en-GB" dirty="0">
                <a:solidFill>
                  <a:schemeClr val="tx1">
                    <a:lumMod val="50000"/>
                  </a:schemeClr>
                </a:solidFill>
              </a:rPr>
              <a:t>I also did this for my post-doc applications.</a:t>
            </a:r>
          </a:p>
          <a:p>
            <a:pPr lvl="1"/>
            <a:r>
              <a:rPr lang="en-GB" dirty="0">
                <a:solidFill>
                  <a:schemeClr val="tx1">
                    <a:lumMod val="50000"/>
                  </a:schemeClr>
                </a:solidFill>
              </a:rPr>
              <a:t>Often, I had to send </a:t>
            </a:r>
            <a:r>
              <a:rPr lang="en-GB" dirty="0"/>
              <a:t>multiple</a:t>
            </a:r>
            <a:r>
              <a:rPr lang="en-GB" dirty="0">
                <a:solidFill>
                  <a:schemeClr val="tx1">
                    <a:lumMod val="50000"/>
                  </a:schemeClr>
                </a:solidFill>
              </a:rPr>
              <a:t> (weekly) </a:t>
            </a:r>
            <a:r>
              <a:rPr lang="en-GB" dirty="0"/>
              <a:t>reminders</a:t>
            </a:r>
            <a:r>
              <a:rPr lang="en-GB" dirty="0">
                <a:solidFill>
                  <a:schemeClr val="tx1">
                    <a:lumMod val="50000"/>
                  </a:schemeClr>
                </a:solidFill>
              </a:rPr>
              <a:t> to squeeze out responses. Were quite effective.</a:t>
            </a:r>
          </a:p>
          <a:p>
            <a:pPr lvl="1"/>
            <a:r>
              <a:rPr lang="en-GB" dirty="0"/>
              <a:t>Europe</a:t>
            </a:r>
            <a:r>
              <a:rPr lang="en-GB" dirty="0">
                <a:solidFill>
                  <a:schemeClr val="tx1">
                    <a:lumMod val="50000"/>
                  </a:schemeClr>
                </a:solidFill>
              </a:rPr>
              <a:t>, directly writing to professors was much more important.</a:t>
            </a:r>
          </a:p>
          <a:p>
            <a:pPr lvl="1"/>
            <a:endParaRPr lang="en-GB" dirty="0">
              <a:solidFill>
                <a:schemeClr val="tx1">
                  <a:lumMod val="50000"/>
                </a:schemeClr>
              </a:solidFill>
            </a:endParaRPr>
          </a:p>
          <a:p>
            <a:pPr marL="457200" lvl="1" indent="0">
              <a:buNone/>
            </a:pPr>
            <a:endParaRPr lang="en-GB" dirty="0">
              <a:solidFill>
                <a:schemeClr val="tx1">
                  <a:lumMod val="50000"/>
                </a:schemeClr>
              </a:solidFill>
            </a:endParaRPr>
          </a:p>
          <a:p>
            <a:r>
              <a:rPr lang="en-GB" dirty="0">
                <a:solidFill>
                  <a:schemeClr val="tx1">
                    <a:lumMod val="50000"/>
                  </a:schemeClr>
                </a:solidFill>
              </a:rPr>
              <a:t>Ensured the group is </a:t>
            </a:r>
            <a:r>
              <a:rPr lang="en-GB" dirty="0"/>
              <a:t>active</a:t>
            </a:r>
            <a:r>
              <a:rPr lang="en-GB" dirty="0">
                <a:solidFill>
                  <a:schemeClr val="tx1">
                    <a:lumMod val="50000"/>
                  </a:schemeClr>
                </a:solidFill>
              </a:rPr>
              <a:t> and is a </a:t>
            </a:r>
            <a:r>
              <a:rPr lang="en-GB" dirty="0"/>
              <a:t>good fit.</a:t>
            </a:r>
          </a:p>
        </p:txBody>
      </p:sp>
    </p:spTree>
    <p:extLst>
      <p:ext uri="{BB962C8B-B14F-4D97-AF65-F5344CB8AC3E}">
        <p14:creationId xmlns:p14="http://schemas.microsoft.com/office/powerpoint/2010/main" val="157931786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fade">
                                      <p:cBhvr>
                                        <p:cTn id="2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9E335-5C90-4CED-B347-FD3409074F52}"/>
              </a:ext>
            </a:extLst>
          </p:cNvPr>
          <p:cNvSpPr>
            <a:spLocks noGrp="1"/>
          </p:cNvSpPr>
          <p:nvPr>
            <p:ph type="title"/>
          </p:nvPr>
        </p:nvSpPr>
        <p:spPr/>
        <p:txBody>
          <a:bodyPr/>
          <a:lstStyle/>
          <a:p>
            <a:r>
              <a:rPr lang="en-GB" dirty="0">
                <a:solidFill>
                  <a:schemeClr val="tx1">
                    <a:lumMod val="50000"/>
                  </a:schemeClr>
                </a:solidFill>
              </a:rPr>
              <a:t>PhD Applications /</a:t>
            </a:r>
            <a:r>
              <a:rPr lang="en-GB" dirty="0"/>
              <a:t> Cost</a:t>
            </a:r>
          </a:p>
        </p:txBody>
      </p:sp>
      <p:sp>
        <p:nvSpPr>
          <p:cNvPr id="3" name="Content Placeholder 2">
            <a:extLst>
              <a:ext uri="{FF2B5EF4-FFF2-40B4-BE49-F238E27FC236}">
                <a16:creationId xmlns:a16="http://schemas.microsoft.com/office/drawing/2014/main" id="{C21D032A-1889-4DEA-A36F-3C1105CCE61D}"/>
              </a:ext>
            </a:extLst>
          </p:cNvPr>
          <p:cNvSpPr>
            <a:spLocks noGrp="1"/>
          </p:cNvSpPr>
          <p:nvPr>
            <p:ph idx="1"/>
          </p:nvPr>
        </p:nvSpPr>
        <p:spPr/>
        <p:txBody>
          <a:bodyPr>
            <a:normAutofit/>
          </a:bodyPr>
          <a:lstStyle/>
          <a:p>
            <a:endParaRPr lang="en-GB" dirty="0">
              <a:solidFill>
                <a:schemeClr val="tx1">
                  <a:lumMod val="50000"/>
                </a:schemeClr>
              </a:solidFill>
            </a:endParaRPr>
          </a:p>
          <a:p>
            <a:r>
              <a:rPr lang="en-GB" dirty="0"/>
              <a:t>US</a:t>
            </a:r>
          </a:p>
          <a:p>
            <a:pPr lvl="1"/>
            <a:r>
              <a:rPr lang="en-GB" dirty="0">
                <a:solidFill>
                  <a:schemeClr val="tx1">
                    <a:lumMod val="50000"/>
                  </a:schemeClr>
                </a:solidFill>
              </a:rPr>
              <a:t>Subject GRE, TOEFL, General GRE were approx. ₹ 5-10k each. </a:t>
            </a:r>
          </a:p>
          <a:p>
            <a:pPr lvl="1"/>
            <a:r>
              <a:rPr lang="en-GB" dirty="0">
                <a:solidFill>
                  <a:schemeClr val="tx1">
                    <a:lumMod val="50000"/>
                  </a:schemeClr>
                </a:solidFill>
              </a:rPr>
              <a:t>Applying to specific places costed approx. ₹5k-10k each.</a:t>
            </a:r>
          </a:p>
          <a:p>
            <a:r>
              <a:rPr lang="en-GB" dirty="0"/>
              <a:t>Europe</a:t>
            </a:r>
          </a:p>
          <a:p>
            <a:pPr lvl="1"/>
            <a:r>
              <a:rPr lang="en-GB" dirty="0">
                <a:solidFill>
                  <a:schemeClr val="tx1">
                    <a:lumMod val="50000"/>
                  </a:schemeClr>
                </a:solidFill>
              </a:rPr>
              <a:t>For Belgium, it was entirely free (just had to exchange emails).</a:t>
            </a:r>
          </a:p>
          <a:p>
            <a:pPr lvl="1"/>
            <a:r>
              <a:rPr lang="en-GB" dirty="0">
                <a:solidFill>
                  <a:schemeClr val="tx1">
                    <a:lumMod val="50000"/>
                  </a:schemeClr>
                </a:solidFill>
              </a:rPr>
              <a:t>For most other places also it was just a web form or writing emails.</a:t>
            </a:r>
          </a:p>
          <a:p>
            <a:pPr lvl="1"/>
            <a:r>
              <a:rPr lang="en-GB" dirty="0">
                <a:solidFill>
                  <a:schemeClr val="tx1">
                    <a:lumMod val="50000"/>
                  </a:schemeClr>
                </a:solidFill>
              </a:rPr>
              <a:t>Oxford/Cambridge have a fee; many in the UK are also free.</a:t>
            </a:r>
          </a:p>
        </p:txBody>
      </p:sp>
    </p:spTree>
    <p:extLst>
      <p:ext uri="{BB962C8B-B14F-4D97-AF65-F5344CB8AC3E}">
        <p14:creationId xmlns:p14="http://schemas.microsoft.com/office/powerpoint/2010/main" val="411812918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9E335-5C90-4CED-B347-FD3409074F52}"/>
              </a:ext>
            </a:extLst>
          </p:cNvPr>
          <p:cNvSpPr>
            <a:spLocks noGrp="1"/>
          </p:cNvSpPr>
          <p:nvPr>
            <p:ph type="title"/>
          </p:nvPr>
        </p:nvSpPr>
        <p:spPr/>
        <p:txBody>
          <a:bodyPr/>
          <a:lstStyle/>
          <a:p>
            <a:r>
              <a:rPr lang="en-GB" dirty="0">
                <a:solidFill>
                  <a:schemeClr val="tx1">
                    <a:lumMod val="50000"/>
                  </a:schemeClr>
                </a:solidFill>
              </a:rPr>
              <a:t>PhD Applications /</a:t>
            </a:r>
            <a:r>
              <a:rPr lang="en-GB" dirty="0"/>
              <a:t> List of Rejections</a:t>
            </a:r>
          </a:p>
        </p:txBody>
      </p:sp>
      <p:sp>
        <p:nvSpPr>
          <p:cNvPr id="3" name="Content Placeholder 2">
            <a:extLst>
              <a:ext uri="{FF2B5EF4-FFF2-40B4-BE49-F238E27FC236}">
                <a16:creationId xmlns:a16="http://schemas.microsoft.com/office/drawing/2014/main" id="{C21D032A-1889-4DEA-A36F-3C1105CCE61D}"/>
              </a:ext>
            </a:extLst>
          </p:cNvPr>
          <p:cNvSpPr>
            <a:spLocks noGrp="1"/>
          </p:cNvSpPr>
          <p:nvPr>
            <p:ph idx="1"/>
          </p:nvPr>
        </p:nvSpPr>
        <p:spPr/>
        <p:txBody>
          <a:bodyPr>
            <a:normAutofit fontScale="85000" lnSpcReduction="20000"/>
          </a:bodyPr>
          <a:lstStyle/>
          <a:p>
            <a:r>
              <a:rPr lang="en-GB" dirty="0"/>
              <a:t>Europe (Gravity)</a:t>
            </a:r>
          </a:p>
          <a:p>
            <a:pPr marL="457200" lvl="1" indent="0">
              <a:buNone/>
            </a:pPr>
            <a:r>
              <a:rPr lang="en-GB" dirty="0">
                <a:solidFill>
                  <a:schemeClr val="tx1">
                    <a:lumMod val="50000"/>
                  </a:schemeClr>
                </a:solidFill>
              </a:rPr>
              <a:t>	1. Commonwealth (this was perhaps quantum)</a:t>
            </a:r>
          </a:p>
          <a:p>
            <a:pPr marL="457200" lvl="1" indent="0">
              <a:buNone/>
            </a:pPr>
            <a:r>
              <a:rPr lang="en-GB" dirty="0">
                <a:solidFill>
                  <a:schemeClr val="tx1">
                    <a:lumMod val="50000"/>
                  </a:schemeClr>
                </a:solidFill>
              </a:rPr>
              <a:t>	2. Leeds (also, perhaps quantum)</a:t>
            </a:r>
          </a:p>
          <a:p>
            <a:pPr marL="457200" lvl="1" indent="0">
              <a:buNone/>
            </a:pPr>
            <a:r>
              <a:rPr lang="en-GB" dirty="0">
                <a:solidFill>
                  <a:schemeClr val="tx1">
                    <a:lumMod val="50000"/>
                  </a:schemeClr>
                </a:solidFill>
              </a:rPr>
              <a:t>	3. Max Planck</a:t>
            </a:r>
          </a:p>
          <a:p>
            <a:pPr marL="457200" lvl="1" indent="0">
              <a:buNone/>
            </a:pPr>
            <a:r>
              <a:rPr lang="en-GB" dirty="0">
                <a:solidFill>
                  <a:schemeClr val="tx1">
                    <a:lumMod val="50000"/>
                  </a:schemeClr>
                </a:solidFill>
              </a:rPr>
              <a:t>	4. Aix-Marseille University, France (loop quantum gravity)</a:t>
            </a:r>
          </a:p>
          <a:p>
            <a:pPr marL="457200" lvl="1" indent="0">
              <a:buNone/>
            </a:pPr>
            <a:r>
              <a:rPr lang="en-GB" dirty="0">
                <a:solidFill>
                  <a:schemeClr val="tx1">
                    <a:lumMod val="50000"/>
                  </a:schemeClr>
                </a:solidFill>
              </a:rPr>
              <a:t>	5. </a:t>
            </a:r>
            <a:r>
              <a:rPr lang="de-DE" dirty="0">
                <a:solidFill>
                  <a:schemeClr val="tx1">
                    <a:lumMod val="50000"/>
                  </a:schemeClr>
                </a:solidFill>
              </a:rPr>
              <a:t>Friedrich-Alexander-Universität Erlangen-Nürnberg (FAU)</a:t>
            </a:r>
            <a:r>
              <a:rPr lang="en-GB" dirty="0">
                <a:solidFill>
                  <a:schemeClr val="tx1">
                    <a:lumMod val="50000"/>
                  </a:schemeClr>
                </a:solidFill>
              </a:rPr>
              <a:t>, Germany</a:t>
            </a:r>
          </a:p>
          <a:p>
            <a:pPr marL="457200" lvl="1" indent="0">
              <a:buNone/>
            </a:pPr>
            <a:r>
              <a:rPr lang="en-GB" dirty="0">
                <a:solidFill>
                  <a:schemeClr val="tx1">
                    <a:lumMod val="50000"/>
                  </a:schemeClr>
                </a:solidFill>
              </a:rPr>
              <a:t>	6. Amsterdam</a:t>
            </a:r>
          </a:p>
          <a:p>
            <a:pPr marL="457200" lvl="1" indent="0">
              <a:buNone/>
            </a:pPr>
            <a:r>
              <a:rPr lang="en-GB" dirty="0">
                <a:solidFill>
                  <a:schemeClr val="tx1">
                    <a:lumMod val="50000"/>
                  </a:schemeClr>
                </a:solidFill>
              </a:rPr>
              <a:t>	7. Oxford</a:t>
            </a:r>
          </a:p>
          <a:p>
            <a:pPr marL="457200" lvl="1" indent="0">
              <a:buNone/>
            </a:pPr>
            <a:r>
              <a:rPr lang="en-GB" dirty="0">
                <a:solidFill>
                  <a:schemeClr val="tx1">
                    <a:lumMod val="50000"/>
                  </a:schemeClr>
                </a:solidFill>
              </a:rPr>
              <a:t>	8. Cambridge</a:t>
            </a:r>
          </a:p>
          <a:p>
            <a:pPr marL="457200" lvl="1" indent="0">
              <a:buNone/>
            </a:pPr>
            <a:r>
              <a:rPr lang="en-GB" dirty="0">
                <a:solidFill>
                  <a:schemeClr val="tx1">
                    <a:lumMod val="50000"/>
                  </a:schemeClr>
                </a:solidFill>
              </a:rPr>
              <a:t>	9. Geneva</a:t>
            </a:r>
          </a:p>
          <a:p>
            <a:pPr marL="457200" lvl="1" indent="0">
              <a:buNone/>
            </a:pPr>
            <a:r>
              <a:rPr lang="en-GB" dirty="0">
                <a:solidFill>
                  <a:schemeClr val="tx1">
                    <a:lumMod val="50000"/>
                  </a:schemeClr>
                </a:solidFill>
              </a:rPr>
              <a:t>	10. Max Planck Munich</a:t>
            </a:r>
          </a:p>
          <a:p>
            <a:pPr marL="457200" lvl="1" indent="0">
              <a:buNone/>
            </a:pPr>
            <a:r>
              <a:rPr lang="en-GB" dirty="0">
                <a:solidFill>
                  <a:schemeClr val="tx1">
                    <a:lumMod val="50000"/>
                  </a:schemeClr>
                </a:solidFill>
              </a:rPr>
              <a:t>	11. Edinburgh</a:t>
            </a:r>
          </a:p>
          <a:p>
            <a:pPr marL="457200" lvl="1" indent="0">
              <a:buNone/>
            </a:pPr>
            <a:r>
              <a:rPr lang="en-GB" dirty="0">
                <a:solidFill>
                  <a:schemeClr val="tx1">
                    <a:lumMod val="50000"/>
                  </a:schemeClr>
                </a:solidFill>
              </a:rPr>
              <a:t>	12. Nottingham</a:t>
            </a:r>
          </a:p>
          <a:p>
            <a:pPr marL="457200" lvl="1" indent="0">
              <a:buNone/>
            </a:pPr>
            <a:r>
              <a:rPr lang="en-GB" dirty="0">
                <a:solidFill>
                  <a:schemeClr val="tx1">
                    <a:lumMod val="50000"/>
                  </a:schemeClr>
                </a:solidFill>
              </a:rPr>
              <a:t>	13. Imperial</a:t>
            </a:r>
          </a:p>
          <a:p>
            <a:r>
              <a:rPr lang="en-GB" dirty="0"/>
              <a:t>US (Gravity)</a:t>
            </a:r>
            <a:r>
              <a:rPr lang="en-GB" dirty="0">
                <a:solidFill>
                  <a:schemeClr val="tx1">
                    <a:lumMod val="50000"/>
                  </a:schemeClr>
                </a:solidFill>
              </a:rPr>
              <a:t> | No offers</a:t>
            </a:r>
          </a:p>
        </p:txBody>
      </p:sp>
    </p:spTree>
    <p:extLst>
      <p:ext uri="{BB962C8B-B14F-4D97-AF65-F5344CB8AC3E}">
        <p14:creationId xmlns:p14="http://schemas.microsoft.com/office/powerpoint/2010/main" val="70913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
                                            <p:txEl>
                                              <p:pRg st="14" end="14"/>
                                            </p:txEl>
                                          </p:spTgt>
                                        </p:tgtEl>
                                        <p:attrNameLst>
                                          <p:attrName>style.visibility</p:attrName>
                                        </p:attrNameLst>
                                      </p:cBhvr>
                                      <p:to>
                                        <p:strVal val="visible"/>
                                      </p:to>
                                    </p:set>
                                    <p:animEffect transition="in" filter="fade">
                                      <p:cBhvr>
                                        <p:cTn id="51"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9E335-5C90-4CED-B347-FD3409074F52}"/>
              </a:ext>
            </a:extLst>
          </p:cNvPr>
          <p:cNvSpPr>
            <a:spLocks noGrp="1"/>
          </p:cNvSpPr>
          <p:nvPr>
            <p:ph type="title"/>
          </p:nvPr>
        </p:nvSpPr>
        <p:spPr/>
        <p:txBody>
          <a:bodyPr/>
          <a:lstStyle/>
          <a:p>
            <a:r>
              <a:rPr lang="en-GB" dirty="0">
                <a:solidFill>
                  <a:schemeClr val="tx1">
                    <a:lumMod val="50000"/>
                  </a:schemeClr>
                </a:solidFill>
              </a:rPr>
              <a:t>PhD Applications /</a:t>
            </a:r>
            <a:r>
              <a:rPr lang="en-GB" dirty="0"/>
              <a:t> List of Acceptances</a:t>
            </a:r>
          </a:p>
        </p:txBody>
      </p:sp>
      <p:sp>
        <p:nvSpPr>
          <p:cNvPr id="3" name="Content Placeholder 2">
            <a:extLst>
              <a:ext uri="{FF2B5EF4-FFF2-40B4-BE49-F238E27FC236}">
                <a16:creationId xmlns:a16="http://schemas.microsoft.com/office/drawing/2014/main" id="{C21D032A-1889-4DEA-A36F-3C1105CCE61D}"/>
              </a:ext>
            </a:extLst>
          </p:cNvPr>
          <p:cNvSpPr>
            <a:spLocks noGrp="1"/>
          </p:cNvSpPr>
          <p:nvPr>
            <p:ph idx="1"/>
          </p:nvPr>
        </p:nvSpPr>
        <p:spPr/>
        <p:txBody>
          <a:bodyPr>
            <a:normAutofit/>
          </a:bodyPr>
          <a:lstStyle/>
          <a:p>
            <a:r>
              <a:rPr lang="en-GB" dirty="0">
                <a:solidFill>
                  <a:schemeClr val="tx1">
                    <a:lumMod val="50000"/>
                  </a:schemeClr>
                </a:solidFill>
              </a:rPr>
              <a:t>ICTS, India (could do gravity; had accepted in fact)</a:t>
            </a:r>
          </a:p>
          <a:p>
            <a:r>
              <a:rPr lang="en-GB" dirty="0">
                <a:solidFill>
                  <a:schemeClr val="tx1">
                    <a:lumMod val="50000"/>
                  </a:schemeClr>
                </a:solidFill>
              </a:rPr>
              <a:t>TIFR, India (astronomy)</a:t>
            </a:r>
          </a:p>
          <a:p>
            <a:r>
              <a:rPr lang="en-GB" dirty="0" err="1"/>
              <a:t>Université</a:t>
            </a:r>
            <a:r>
              <a:rPr lang="en-GB" dirty="0"/>
              <a:t> libre de </a:t>
            </a:r>
            <a:r>
              <a:rPr lang="en-GB" dirty="0" err="1"/>
              <a:t>Bruxelles</a:t>
            </a:r>
            <a:r>
              <a:rPr lang="en-GB" dirty="0"/>
              <a:t>, Belgium</a:t>
            </a:r>
          </a:p>
          <a:p>
            <a:r>
              <a:rPr lang="en-GB" dirty="0">
                <a:solidFill>
                  <a:schemeClr val="tx1">
                    <a:lumMod val="50000"/>
                  </a:schemeClr>
                </a:solidFill>
              </a:rPr>
              <a:t>Had some others with no funding, so irrelevant.</a:t>
            </a:r>
          </a:p>
          <a:p>
            <a:endParaRPr lang="en-GB" dirty="0">
              <a:solidFill>
                <a:schemeClr val="tx1">
                  <a:lumMod val="50000"/>
                </a:schemeClr>
              </a:solidFill>
            </a:endParaRPr>
          </a:p>
          <a:p>
            <a:endParaRPr lang="en-GB" dirty="0">
              <a:solidFill>
                <a:schemeClr val="tx1">
                  <a:lumMod val="50000"/>
                </a:schemeClr>
              </a:solidFill>
            </a:endParaRPr>
          </a:p>
          <a:p>
            <a:endParaRPr lang="en-GB" dirty="0">
              <a:solidFill>
                <a:schemeClr val="tx1">
                  <a:lumMod val="50000"/>
                </a:schemeClr>
              </a:solidFill>
            </a:endParaRPr>
          </a:p>
          <a:p>
            <a:endParaRPr lang="en-GB" dirty="0">
              <a:solidFill>
                <a:schemeClr val="tx1">
                  <a:lumMod val="50000"/>
                </a:schemeClr>
              </a:solidFill>
            </a:endParaRPr>
          </a:p>
        </p:txBody>
      </p:sp>
    </p:spTree>
    <p:extLst>
      <p:ext uri="{BB962C8B-B14F-4D97-AF65-F5344CB8AC3E}">
        <p14:creationId xmlns:p14="http://schemas.microsoft.com/office/powerpoint/2010/main" val="247013943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9E335-5C90-4CED-B347-FD3409074F52}"/>
              </a:ext>
            </a:extLst>
          </p:cNvPr>
          <p:cNvSpPr>
            <a:spLocks noGrp="1"/>
          </p:cNvSpPr>
          <p:nvPr>
            <p:ph type="title"/>
          </p:nvPr>
        </p:nvSpPr>
        <p:spPr/>
        <p:txBody>
          <a:bodyPr/>
          <a:lstStyle/>
          <a:p>
            <a:r>
              <a:rPr lang="en-GB" dirty="0">
                <a:solidFill>
                  <a:schemeClr val="tx1">
                    <a:lumMod val="50000"/>
                  </a:schemeClr>
                </a:solidFill>
              </a:rPr>
              <a:t>PhD Applications /</a:t>
            </a:r>
            <a:r>
              <a:rPr lang="en-GB" dirty="0"/>
              <a:t> 5 (mis)steps</a:t>
            </a:r>
          </a:p>
        </p:txBody>
      </p:sp>
      <p:sp>
        <p:nvSpPr>
          <p:cNvPr id="3" name="Content Placeholder 2">
            <a:extLst>
              <a:ext uri="{FF2B5EF4-FFF2-40B4-BE49-F238E27FC236}">
                <a16:creationId xmlns:a16="http://schemas.microsoft.com/office/drawing/2014/main" id="{C21D032A-1889-4DEA-A36F-3C1105CCE61D}"/>
              </a:ext>
            </a:extLst>
          </p:cNvPr>
          <p:cNvSpPr>
            <a:spLocks noGrp="1"/>
          </p:cNvSpPr>
          <p:nvPr>
            <p:ph idx="1"/>
          </p:nvPr>
        </p:nvSpPr>
        <p:spPr/>
        <p:txBody>
          <a:bodyPr>
            <a:normAutofit fontScale="92500" lnSpcReduction="10000"/>
          </a:bodyPr>
          <a:lstStyle/>
          <a:p>
            <a:r>
              <a:rPr lang="en-GB" dirty="0">
                <a:solidFill>
                  <a:schemeClr val="tx1">
                    <a:lumMod val="50000"/>
                  </a:schemeClr>
                </a:solidFill>
              </a:rPr>
              <a:t>Right:</a:t>
            </a:r>
          </a:p>
          <a:p>
            <a:pPr lvl="1"/>
            <a:r>
              <a:rPr lang="en-GB" dirty="0">
                <a:solidFill>
                  <a:schemeClr val="tx1">
                    <a:lumMod val="50000"/>
                  </a:schemeClr>
                </a:solidFill>
              </a:rPr>
              <a:t>I </a:t>
            </a:r>
            <a:r>
              <a:rPr lang="en-GB" dirty="0">
                <a:solidFill>
                  <a:schemeClr val="tx1">
                    <a:lumMod val="85000"/>
                  </a:schemeClr>
                </a:solidFill>
              </a:rPr>
              <a:t>tried to develop some expertise </a:t>
            </a:r>
            <a:r>
              <a:rPr lang="en-GB" dirty="0">
                <a:solidFill>
                  <a:schemeClr val="tx1">
                    <a:lumMod val="50000"/>
                  </a:schemeClr>
                </a:solidFill>
              </a:rPr>
              <a:t>in one field, </a:t>
            </a:r>
            <a:r>
              <a:rPr lang="en-GB" dirty="0">
                <a:solidFill>
                  <a:schemeClr val="tx1">
                    <a:lumMod val="85000"/>
                  </a:schemeClr>
                </a:solidFill>
              </a:rPr>
              <a:t>quantum information</a:t>
            </a:r>
            <a:r>
              <a:rPr lang="en-GB" dirty="0">
                <a:solidFill>
                  <a:schemeClr val="tx1">
                    <a:lumMod val="50000"/>
                  </a:schemeClr>
                </a:solidFill>
              </a:rPr>
              <a:t>; helped to have this clear in my head (earlier; dithering afterwards did not help).</a:t>
            </a:r>
          </a:p>
          <a:p>
            <a:pPr lvl="1"/>
            <a:r>
              <a:rPr lang="en-GB" dirty="0">
                <a:solidFill>
                  <a:schemeClr val="tx1">
                    <a:lumMod val="85000"/>
                  </a:schemeClr>
                </a:solidFill>
              </a:rPr>
              <a:t>Applied</a:t>
            </a:r>
            <a:r>
              <a:rPr lang="en-GB" dirty="0">
                <a:solidFill>
                  <a:schemeClr val="tx1">
                    <a:lumMod val="50000"/>
                  </a:schemeClr>
                </a:solidFill>
              </a:rPr>
              <a:t> to institutes at </a:t>
            </a:r>
            <a:r>
              <a:rPr lang="en-GB" dirty="0">
                <a:solidFill>
                  <a:schemeClr val="tx1">
                    <a:lumMod val="85000"/>
                  </a:schemeClr>
                </a:solidFill>
              </a:rPr>
              <a:t>various levels </a:t>
            </a:r>
            <a:r>
              <a:rPr lang="en-GB" dirty="0">
                <a:solidFill>
                  <a:schemeClr val="tx1">
                    <a:lumMod val="50000"/>
                  </a:schemeClr>
                </a:solidFill>
              </a:rPr>
              <a:t>of prestige (diversified the risk)</a:t>
            </a:r>
          </a:p>
          <a:p>
            <a:pPr lvl="1"/>
            <a:r>
              <a:rPr lang="en-GB" dirty="0">
                <a:solidFill>
                  <a:schemeClr val="tx1">
                    <a:lumMod val="85000"/>
                  </a:schemeClr>
                </a:solidFill>
              </a:rPr>
              <a:t>Avoided conflicts </a:t>
            </a:r>
            <a:r>
              <a:rPr lang="en-GB" dirty="0">
                <a:solidFill>
                  <a:schemeClr val="tx1">
                    <a:lumMod val="50000"/>
                  </a:schemeClr>
                </a:solidFill>
              </a:rPr>
              <a:t>with my friends where possible (everyone, for instance, applies to MIT etc). Had a great set of friends to tide me over the application journey.</a:t>
            </a:r>
          </a:p>
          <a:p>
            <a:pPr marL="0" indent="0">
              <a:buNone/>
            </a:pPr>
            <a:endParaRPr lang="en-GB" dirty="0">
              <a:solidFill>
                <a:schemeClr val="tx1">
                  <a:lumMod val="50000"/>
                </a:schemeClr>
              </a:solidFill>
            </a:endParaRPr>
          </a:p>
          <a:p>
            <a:r>
              <a:rPr lang="en-GB" dirty="0">
                <a:solidFill>
                  <a:schemeClr val="tx1">
                    <a:lumMod val="50000"/>
                  </a:schemeClr>
                </a:solidFill>
              </a:rPr>
              <a:t>Wrong: </a:t>
            </a:r>
          </a:p>
          <a:p>
            <a:pPr lvl="1"/>
            <a:r>
              <a:rPr lang="en-GB" dirty="0">
                <a:solidFill>
                  <a:schemeClr val="tx1">
                    <a:lumMod val="50000"/>
                  </a:schemeClr>
                </a:solidFill>
              </a:rPr>
              <a:t>Applied </a:t>
            </a:r>
            <a:r>
              <a:rPr lang="en-GB" dirty="0">
                <a:solidFill>
                  <a:schemeClr val="tx1">
                    <a:lumMod val="85000"/>
                  </a:schemeClr>
                </a:solidFill>
              </a:rPr>
              <a:t>exclusively</a:t>
            </a:r>
            <a:r>
              <a:rPr lang="en-GB" dirty="0">
                <a:solidFill>
                  <a:schemeClr val="tx1">
                    <a:lumMod val="50000"/>
                  </a:schemeClr>
                </a:solidFill>
              </a:rPr>
              <a:t> into the area of </a:t>
            </a:r>
            <a:r>
              <a:rPr lang="en-GB" dirty="0">
                <a:solidFill>
                  <a:schemeClr val="tx1">
                    <a:lumMod val="85000"/>
                  </a:schemeClr>
                </a:solidFill>
              </a:rPr>
              <a:t>quantum gravity </a:t>
            </a:r>
            <a:r>
              <a:rPr lang="en-GB" dirty="0">
                <a:solidFill>
                  <a:schemeClr val="tx1">
                    <a:lumMod val="50000"/>
                  </a:schemeClr>
                </a:solidFill>
              </a:rPr>
              <a:t>with not even a course in </a:t>
            </a:r>
            <a:r>
              <a:rPr lang="en-GB" dirty="0">
                <a:solidFill>
                  <a:schemeClr val="tx1">
                    <a:lumMod val="85000"/>
                  </a:schemeClr>
                </a:solidFill>
              </a:rPr>
              <a:t>general gravity </a:t>
            </a:r>
            <a:r>
              <a:rPr lang="en-GB" dirty="0">
                <a:solidFill>
                  <a:schemeClr val="tx1">
                    <a:lumMod val="50000"/>
                  </a:schemeClr>
                </a:solidFill>
              </a:rPr>
              <a:t>(this I did learn during my PhD). I should've also applied to the area in which I had specialised over the years.</a:t>
            </a:r>
          </a:p>
          <a:p>
            <a:pPr lvl="1"/>
            <a:r>
              <a:rPr lang="en-GB" dirty="0">
                <a:solidFill>
                  <a:schemeClr val="tx1">
                    <a:lumMod val="50000"/>
                  </a:schemeClr>
                </a:solidFill>
              </a:rPr>
              <a:t>I </a:t>
            </a:r>
            <a:r>
              <a:rPr lang="en-GB" dirty="0">
                <a:solidFill>
                  <a:schemeClr val="tx1">
                    <a:lumMod val="85000"/>
                  </a:schemeClr>
                </a:solidFill>
              </a:rPr>
              <a:t>did not read books/good newspapers</a:t>
            </a:r>
            <a:r>
              <a:rPr lang="en-GB" dirty="0">
                <a:solidFill>
                  <a:schemeClr val="tx1">
                    <a:lumMod val="50000"/>
                  </a:schemeClr>
                </a:solidFill>
              </a:rPr>
              <a:t>. Consequently, my vocabulary was (is!) quite poor. Took me intense study for the general GRE.</a:t>
            </a:r>
          </a:p>
        </p:txBody>
      </p:sp>
    </p:spTree>
    <p:extLst>
      <p:ext uri="{BB962C8B-B14F-4D97-AF65-F5344CB8AC3E}">
        <p14:creationId xmlns:p14="http://schemas.microsoft.com/office/powerpoint/2010/main" val="269407277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9E335-5C90-4CED-B347-FD3409074F52}"/>
              </a:ext>
            </a:extLst>
          </p:cNvPr>
          <p:cNvSpPr>
            <a:spLocks noGrp="1"/>
          </p:cNvSpPr>
          <p:nvPr>
            <p:ph type="title"/>
          </p:nvPr>
        </p:nvSpPr>
        <p:spPr/>
        <p:txBody>
          <a:bodyPr/>
          <a:lstStyle/>
          <a:p>
            <a:r>
              <a:rPr lang="en-GB" dirty="0">
                <a:solidFill>
                  <a:schemeClr val="tx1">
                    <a:lumMod val="50000"/>
                  </a:schemeClr>
                </a:solidFill>
              </a:rPr>
              <a:t>PhD Applications /</a:t>
            </a:r>
            <a:r>
              <a:rPr lang="en-GB" dirty="0"/>
              <a:t> Alumni, advice, network</a:t>
            </a:r>
          </a:p>
        </p:txBody>
      </p:sp>
      <p:sp>
        <p:nvSpPr>
          <p:cNvPr id="3" name="Content Placeholder 2">
            <a:extLst>
              <a:ext uri="{FF2B5EF4-FFF2-40B4-BE49-F238E27FC236}">
                <a16:creationId xmlns:a16="http://schemas.microsoft.com/office/drawing/2014/main" id="{C21D032A-1889-4DEA-A36F-3C1105CCE61D}"/>
              </a:ext>
            </a:extLst>
          </p:cNvPr>
          <p:cNvSpPr>
            <a:spLocks noGrp="1"/>
          </p:cNvSpPr>
          <p:nvPr>
            <p:ph idx="1"/>
          </p:nvPr>
        </p:nvSpPr>
        <p:spPr/>
        <p:txBody>
          <a:bodyPr>
            <a:normAutofit/>
          </a:bodyPr>
          <a:lstStyle/>
          <a:p>
            <a:r>
              <a:rPr lang="en-GB" dirty="0" err="1"/>
              <a:t>OppCell</a:t>
            </a:r>
            <a:r>
              <a:rPr lang="en-GB" dirty="0"/>
              <a:t>—</a:t>
            </a:r>
            <a:r>
              <a:rPr lang="en-GB" dirty="0">
                <a:solidFill>
                  <a:schemeClr val="tx1">
                    <a:lumMod val="50000"/>
                  </a:schemeClr>
                </a:solidFill>
              </a:rPr>
              <a:t>Had a list of deadlines and places where one could apply; they also had these for the summer programmes I think.</a:t>
            </a:r>
          </a:p>
          <a:p>
            <a:pPr lvl="1"/>
            <a:endParaRPr lang="en-GB" dirty="0">
              <a:solidFill>
                <a:schemeClr val="tx1">
                  <a:lumMod val="50000"/>
                </a:schemeClr>
              </a:solidFill>
            </a:endParaRPr>
          </a:p>
          <a:p>
            <a:pPr lvl="1"/>
            <a:endParaRPr lang="en-GB" dirty="0">
              <a:solidFill>
                <a:schemeClr val="tx1">
                  <a:lumMod val="50000"/>
                </a:schemeClr>
              </a:solidFill>
            </a:endParaRPr>
          </a:p>
          <a:p>
            <a:pPr lvl="1"/>
            <a:endParaRPr lang="en-GB" dirty="0">
              <a:solidFill>
                <a:schemeClr val="tx1">
                  <a:lumMod val="50000"/>
                </a:schemeClr>
              </a:solidFill>
            </a:endParaRPr>
          </a:p>
          <a:p>
            <a:r>
              <a:rPr lang="en-GB" dirty="0"/>
              <a:t>Professors—</a:t>
            </a:r>
            <a:r>
              <a:rPr lang="en-GB" dirty="0">
                <a:solidFill>
                  <a:schemeClr val="tx1">
                    <a:lumMod val="50000"/>
                  </a:schemeClr>
                </a:solidFill>
              </a:rPr>
              <a:t>Had spoken to various professors to know if they had any contacts to whom we could write. This also helped at various instances.</a:t>
            </a:r>
          </a:p>
        </p:txBody>
      </p:sp>
    </p:spTree>
    <p:extLst>
      <p:ext uri="{BB962C8B-B14F-4D97-AF65-F5344CB8AC3E}">
        <p14:creationId xmlns:p14="http://schemas.microsoft.com/office/powerpoint/2010/main" val="2441073822"/>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326C292-565B-4923-BEE1-A48751B3CF4C}"/>
              </a:ext>
            </a:extLst>
          </p:cNvPr>
          <p:cNvSpPr>
            <a:spLocks noGrp="1"/>
          </p:cNvSpPr>
          <p:nvPr>
            <p:ph type="title"/>
          </p:nvPr>
        </p:nvSpPr>
        <p:spPr/>
        <p:txBody>
          <a:bodyPr/>
          <a:lstStyle/>
          <a:p>
            <a:r>
              <a:rPr lang="en-GB" sz="8800" dirty="0"/>
              <a:t>Lessons</a:t>
            </a:r>
            <a:endParaRPr lang="en-GB" dirty="0"/>
          </a:p>
        </p:txBody>
      </p:sp>
      <p:sp>
        <p:nvSpPr>
          <p:cNvPr id="3" name="Content Placeholder 2">
            <a:extLst>
              <a:ext uri="{FF2B5EF4-FFF2-40B4-BE49-F238E27FC236}">
                <a16:creationId xmlns:a16="http://schemas.microsoft.com/office/drawing/2014/main" id="{97F5DAD4-0003-4FBF-B933-8B88ACDC5DA3}"/>
              </a:ext>
            </a:extLst>
          </p:cNvPr>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286281930"/>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p">
            <a:hlinkClick r:id="" action="ppaction://media"/>
            <a:extLst>
              <a:ext uri="{FF2B5EF4-FFF2-40B4-BE49-F238E27FC236}">
                <a16:creationId xmlns:a16="http://schemas.microsoft.com/office/drawing/2014/main" id="{F80CD7FE-DCD9-4654-B1D1-02F9B1FBD87E}"/>
              </a:ext>
            </a:extLst>
          </p:cNvPr>
          <p:cNvPicPr>
            <a:picLocks noChangeAspect="1"/>
          </p:cNvPicPr>
          <p:nvPr>
            <a:videoFile r:link="rId1"/>
            <p:extLst>
              <p:ext uri="{DAA4B4D4-6D71-4841-9C94-3DE7FCFB9230}">
                <p14:media xmlns:p14="http://schemas.microsoft.com/office/powerpoint/2010/main" r:embed="rId2">
                  <p14:trim st="6766" end="5619"/>
                  <p14:bmkLst>
                    <p14:bmk name="Bookmark 1" time="15234.9741"/>
                    <p14:bmk name="Bookmark 2" time="23927.9952"/>
                    <p14:bmk name="Bookmark 4" time="41851.75"/>
                    <p14:bmk name="Bookmark 3" time="52707.0096"/>
                  </p14:bmkLst>
                </p14:media>
              </p:ext>
            </p:extLst>
          </p:nvPr>
        </p:nvPicPr>
        <p:blipFill>
          <a:blip r:embed="rId5"/>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9DD89568-DF34-4010-8FE1-67A633CDE6C0}"/>
              </a:ext>
            </a:extLst>
          </p:cNvPr>
          <p:cNvSpPr txBox="1"/>
          <p:nvPr/>
        </p:nvSpPr>
        <p:spPr>
          <a:xfrm>
            <a:off x="311150" y="5663682"/>
            <a:ext cx="3949700" cy="646331"/>
          </a:xfrm>
          <a:prstGeom prst="rect">
            <a:avLst/>
          </a:prstGeom>
          <a:solidFill>
            <a:srgbClr val="000000">
              <a:alpha val="72157"/>
            </a:srgbClr>
          </a:solidFill>
        </p:spPr>
        <p:txBody>
          <a:bodyPr wrap="square" rtlCol="0">
            <a:spAutoFit/>
          </a:bodyPr>
          <a:lstStyle/>
          <a:p>
            <a:r>
              <a:rPr lang="en-GB" dirty="0"/>
              <a:t>BS-MS, Physics Major (2011-16)</a:t>
            </a:r>
          </a:p>
          <a:p>
            <a:r>
              <a:rPr lang="en-GB" dirty="0"/>
              <a:t>IISER Mohali</a:t>
            </a:r>
          </a:p>
        </p:txBody>
      </p:sp>
      <p:sp>
        <p:nvSpPr>
          <p:cNvPr id="6" name="TextBox 5">
            <a:extLst>
              <a:ext uri="{FF2B5EF4-FFF2-40B4-BE49-F238E27FC236}">
                <a16:creationId xmlns:a16="http://schemas.microsoft.com/office/drawing/2014/main" id="{71406046-9C9D-4447-AF4D-DA790AE27905}"/>
              </a:ext>
            </a:extLst>
          </p:cNvPr>
          <p:cNvSpPr txBox="1"/>
          <p:nvPr/>
        </p:nvSpPr>
        <p:spPr>
          <a:xfrm>
            <a:off x="8045450" y="5663683"/>
            <a:ext cx="3949700" cy="646331"/>
          </a:xfrm>
          <a:prstGeom prst="rect">
            <a:avLst/>
          </a:prstGeom>
          <a:solidFill>
            <a:srgbClr val="000000">
              <a:alpha val="72157"/>
            </a:srgbClr>
          </a:solidFill>
        </p:spPr>
        <p:txBody>
          <a:bodyPr wrap="square" rtlCol="0">
            <a:spAutoFit/>
          </a:bodyPr>
          <a:lstStyle/>
          <a:p>
            <a:r>
              <a:rPr lang="en-GB" dirty="0"/>
              <a:t>PhD Student (2016-present)</a:t>
            </a:r>
          </a:p>
          <a:p>
            <a:r>
              <a:rPr lang="en-GB" dirty="0" err="1"/>
              <a:t>Université</a:t>
            </a:r>
            <a:r>
              <a:rPr lang="en-GB" dirty="0"/>
              <a:t> libre de </a:t>
            </a:r>
            <a:r>
              <a:rPr lang="en-GB" dirty="0" err="1"/>
              <a:t>Bruxelles</a:t>
            </a:r>
            <a:endParaRPr lang="en-GB" dirty="0"/>
          </a:p>
        </p:txBody>
      </p:sp>
    </p:spTree>
    <p:extLst>
      <p:ext uri="{BB962C8B-B14F-4D97-AF65-F5344CB8AC3E}">
        <p14:creationId xmlns:p14="http://schemas.microsoft.com/office/powerpoint/2010/main" val="237267223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78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6"/>
                                        </p:tgtEl>
                                      </p:cBhvr>
                                    </p:animEffect>
                                    <p:set>
                                      <p:cBhvr>
                                        <p:cTn id="24"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25" fill="hold" display="0">
                  <p:stCondLst>
                    <p:cond delay="indefinite"/>
                  </p:stCondLst>
                </p:cTn>
                <p:tgtEl>
                  <p:spTgt spid="4"/>
                </p:tgtEl>
              </p:cMediaNode>
            </p:video>
          </p:childTnLst>
        </p:cTn>
      </p:par>
    </p:tnLst>
    <p:bldLst>
      <p:bldP spid="5" grpId="0" animBg="1"/>
      <p:bldP spid="5" grpId="1" animBg="1"/>
      <p:bldP spid="6" grpId="0" animBg="1"/>
      <p:bldP spid="6"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9E335-5C90-4CED-B347-FD3409074F52}"/>
              </a:ext>
            </a:extLst>
          </p:cNvPr>
          <p:cNvSpPr>
            <a:spLocks noGrp="1"/>
          </p:cNvSpPr>
          <p:nvPr>
            <p:ph type="title"/>
          </p:nvPr>
        </p:nvSpPr>
        <p:spPr/>
        <p:txBody>
          <a:bodyPr/>
          <a:lstStyle/>
          <a:p>
            <a:r>
              <a:rPr lang="en-GB" dirty="0"/>
              <a:t>What I would’ve told my past self</a:t>
            </a:r>
          </a:p>
        </p:txBody>
      </p:sp>
      <p:sp>
        <p:nvSpPr>
          <p:cNvPr id="3" name="Content Placeholder 2">
            <a:extLst>
              <a:ext uri="{FF2B5EF4-FFF2-40B4-BE49-F238E27FC236}">
                <a16:creationId xmlns:a16="http://schemas.microsoft.com/office/drawing/2014/main" id="{C21D032A-1889-4DEA-A36F-3C1105CCE61D}"/>
              </a:ext>
            </a:extLst>
          </p:cNvPr>
          <p:cNvSpPr>
            <a:spLocks noGrp="1"/>
          </p:cNvSpPr>
          <p:nvPr>
            <p:ph idx="1"/>
          </p:nvPr>
        </p:nvSpPr>
        <p:spPr>
          <a:xfrm>
            <a:off x="838200" y="1825625"/>
            <a:ext cx="5833188" cy="4351338"/>
          </a:xfrm>
        </p:spPr>
        <p:txBody>
          <a:bodyPr>
            <a:normAutofit/>
          </a:bodyPr>
          <a:lstStyle/>
          <a:p>
            <a:r>
              <a:rPr lang="en-GB" dirty="0"/>
              <a:t>Way before applying (1</a:t>
            </a:r>
            <a:r>
              <a:rPr lang="en-GB" baseline="30000" dirty="0"/>
              <a:t>st</a:t>
            </a:r>
            <a:r>
              <a:rPr lang="en-GB" dirty="0"/>
              <a:t>, 2</a:t>
            </a:r>
            <a:r>
              <a:rPr lang="en-GB" baseline="30000" dirty="0"/>
              <a:t>nd</a:t>
            </a:r>
            <a:r>
              <a:rPr lang="en-GB" dirty="0"/>
              <a:t> year)</a:t>
            </a:r>
          </a:p>
          <a:p>
            <a:r>
              <a:rPr lang="en-GB" dirty="0"/>
              <a:t>Before applying (3</a:t>
            </a:r>
            <a:r>
              <a:rPr lang="en-GB" baseline="30000" dirty="0"/>
              <a:t>rd</a:t>
            </a:r>
            <a:r>
              <a:rPr lang="en-GB" dirty="0"/>
              <a:t>, 4</a:t>
            </a:r>
            <a:r>
              <a:rPr lang="en-GB" baseline="30000" dirty="0"/>
              <a:t>th</a:t>
            </a:r>
            <a:r>
              <a:rPr lang="en-GB" dirty="0"/>
              <a:t> year)</a:t>
            </a:r>
          </a:p>
          <a:p>
            <a:r>
              <a:rPr lang="en-GB" dirty="0"/>
              <a:t>While applying (5</a:t>
            </a:r>
            <a:r>
              <a:rPr lang="en-GB" baseline="30000" dirty="0"/>
              <a:t>th</a:t>
            </a:r>
            <a:r>
              <a:rPr lang="en-GB" dirty="0"/>
              <a:t> year)</a:t>
            </a:r>
          </a:p>
          <a:p>
            <a:r>
              <a:rPr lang="en-GB" dirty="0"/>
              <a:t>Acceptance and after</a:t>
            </a:r>
          </a:p>
          <a:p>
            <a:r>
              <a:rPr lang="en-GB" dirty="0"/>
              <a:t>Belgium specific</a:t>
            </a:r>
          </a:p>
        </p:txBody>
      </p:sp>
      <p:pic>
        <p:nvPicPr>
          <p:cNvPr id="5" name="Graphic 4">
            <a:extLst>
              <a:ext uri="{FF2B5EF4-FFF2-40B4-BE49-F238E27FC236}">
                <a16:creationId xmlns:a16="http://schemas.microsoft.com/office/drawing/2014/main" id="{CC8BADC5-7839-47D9-8D32-0A312CBC50D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48800" y="1717775"/>
            <a:ext cx="1905000" cy="1905000"/>
          </a:xfrm>
          <a:prstGeom prst="rect">
            <a:avLst/>
          </a:prstGeom>
        </p:spPr>
      </p:pic>
      <p:sp>
        <p:nvSpPr>
          <p:cNvPr id="6" name="TextBox 5">
            <a:extLst>
              <a:ext uri="{FF2B5EF4-FFF2-40B4-BE49-F238E27FC236}">
                <a16:creationId xmlns:a16="http://schemas.microsoft.com/office/drawing/2014/main" id="{7B48655B-8598-4903-8BC7-8B73417E38DB}"/>
              </a:ext>
            </a:extLst>
          </p:cNvPr>
          <p:cNvSpPr txBox="1"/>
          <p:nvPr/>
        </p:nvSpPr>
        <p:spPr>
          <a:xfrm>
            <a:off x="7450167" y="6185098"/>
            <a:ext cx="3903633" cy="307777"/>
          </a:xfrm>
          <a:prstGeom prst="rect">
            <a:avLst/>
          </a:prstGeom>
          <a:noFill/>
        </p:spPr>
        <p:txBody>
          <a:bodyPr wrap="none" rtlCol="0">
            <a:spAutoFit/>
          </a:bodyPr>
          <a:lstStyle/>
          <a:p>
            <a:r>
              <a:rPr lang="en-GB" sz="1400" dirty="0">
                <a:hlinkClick r:id="rId4">
                  <a:extLst>
                    <a:ext uri="{A12FA001-AC4F-418D-AE19-62706E023703}">
                      <ahyp:hlinkClr xmlns:ahyp="http://schemas.microsoft.com/office/drawing/2018/hyperlinkcolor" val="tx"/>
                    </a:ext>
                  </a:extLst>
                </a:hlinkClick>
              </a:rPr>
              <a:t>https://atulsingharora.github.io/files/Summary.pdf</a:t>
            </a:r>
            <a:endParaRPr lang="en-GB" sz="1400" dirty="0"/>
          </a:p>
        </p:txBody>
      </p:sp>
    </p:spTree>
    <p:extLst>
      <p:ext uri="{BB962C8B-B14F-4D97-AF65-F5344CB8AC3E}">
        <p14:creationId xmlns:p14="http://schemas.microsoft.com/office/powerpoint/2010/main" val="30445026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326C292-565B-4923-BEE1-A48751B3CF4C}"/>
              </a:ext>
            </a:extLst>
          </p:cNvPr>
          <p:cNvSpPr>
            <a:spLocks noGrp="1"/>
          </p:cNvSpPr>
          <p:nvPr>
            <p:ph type="title"/>
          </p:nvPr>
        </p:nvSpPr>
        <p:spPr/>
        <p:txBody>
          <a:bodyPr>
            <a:normAutofit/>
          </a:bodyPr>
          <a:lstStyle/>
          <a:p>
            <a:r>
              <a:rPr lang="en-GB" sz="16600" dirty="0"/>
              <a:t>?</a:t>
            </a:r>
            <a:endParaRPr lang="en-GB" sz="8800" dirty="0"/>
          </a:p>
        </p:txBody>
      </p:sp>
      <p:sp>
        <p:nvSpPr>
          <p:cNvPr id="3" name="Content Placeholder 2">
            <a:extLst>
              <a:ext uri="{FF2B5EF4-FFF2-40B4-BE49-F238E27FC236}">
                <a16:creationId xmlns:a16="http://schemas.microsoft.com/office/drawing/2014/main" id="{97F5DAD4-0003-4FBF-B933-8B88ACDC5DA3}"/>
              </a:ext>
            </a:extLst>
          </p:cNvPr>
          <p:cNvSpPr>
            <a:spLocks noGrp="1"/>
          </p:cNvSpPr>
          <p:nvPr>
            <p:ph type="body" idx="1"/>
          </p:nvPr>
        </p:nvSpPr>
        <p:spPr/>
        <p:txBody>
          <a:bodyPr/>
          <a:lstStyle/>
          <a:p>
            <a:r>
              <a:rPr lang="en-GB" sz="3200" dirty="0">
                <a:solidFill>
                  <a:schemeClr val="tx1"/>
                </a:solidFill>
              </a:rPr>
              <a:t>Thank you</a:t>
            </a:r>
            <a:r>
              <a:rPr lang="en-GB" dirty="0">
                <a:solidFill>
                  <a:schemeClr val="tx1">
                    <a:lumMod val="50000"/>
                  </a:schemeClr>
                </a:solidFill>
              </a:rPr>
              <a:t> for your attention. </a:t>
            </a:r>
          </a:p>
          <a:p>
            <a:r>
              <a:rPr lang="en-GB" dirty="0">
                <a:solidFill>
                  <a:schemeClr val="tx1">
                    <a:lumMod val="50000"/>
                  </a:schemeClr>
                </a:solidFill>
              </a:rPr>
              <a:t>I’m happy to </a:t>
            </a:r>
            <a:r>
              <a:rPr lang="en-GB" dirty="0">
                <a:solidFill>
                  <a:schemeClr val="tx1"/>
                </a:solidFill>
              </a:rPr>
              <a:t>answer any questions </a:t>
            </a:r>
            <a:r>
              <a:rPr lang="en-GB" dirty="0">
                <a:solidFill>
                  <a:schemeClr val="tx1">
                    <a:lumMod val="50000"/>
                  </a:schemeClr>
                </a:solidFill>
              </a:rPr>
              <a:t>(unrelated to my accent preferably).</a:t>
            </a:r>
          </a:p>
        </p:txBody>
      </p:sp>
    </p:spTree>
    <p:extLst>
      <p:ext uri="{BB962C8B-B14F-4D97-AF65-F5344CB8AC3E}">
        <p14:creationId xmlns:p14="http://schemas.microsoft.com/office/powerpoint/2010/main" val="257068443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suz="http://schemas.microsoft.com/office/powerpoint/2016/summaryzoom" Requires="psuz">
          <p:graphicFrame>
            <p:nvGraphicFramePr>
              <p:cNvPr id="5" name="Summary Zoom 4">
                <a:extLst>
                  <a:ext uri="{FF2B5EF4-FFF2-40B4-BE49-F238E27FC236}">
                    <a16:creationId xmlns:a16="http://schemas.microsoft.com/office/drawing/2014/main" id="{14DDBBBC-B379-404F-A882-CFAB8267685F}"/>
                  </a:ext>
                </a:extLst>
              </p:cNvPr>
              <p:cNvGraphicFramePr>
                <a:graphicFrameLocks noChangeAspect="1"/>
              </p:cNvGraphicFramePr>
              <p:nvPr>
                <p:extLst>
                  <p:ext uri="{D42A27DB-BD31-4B8C-83A1-F6EECF244321}">
                    <p14:modId xmlns:p14="http://schemas.microsoft.com/office/powerpoint/2010/main" val="2840955766"/>
                  </p:ext>
                </p:extLst>
              </p:nvPr>
            </p:nvGraphicFramePr>
            <p:xfrm>
              <a:off x="0" y="0"/>
              <a:ext cx="12192000" cy="6857999"/>
            </p:xfrm>
            <a:graphic>
              <a:graphicData uri="http://schemas.microsoft.com/office/powerpoint/2016/summaryzoom">
                <psuz:summaryZm>
                  <psuz:summaryZmObj sectionId="{3CCB9858-B31F-45FF-A97A-E4950864DEA8}">
                    <psuz:zmPr id="{2C275E01-0272-4EA3-BDCA-F110585CD411}" transitionDur="1000">
                      <p166:blipFill xmlns:p166="http://schemas.microsoft.com/office/powerpoint/2016/6/main">
                        <a:blip r:embed="rId3"/>
                        <a:stretch>
                          <a:fillRect/>
                        </a:stretch>
                      </p166:blipFill>
                      <p166:spPr xmlns:p166="http://schemas.microsoft.com/office/powerpoint/2016/6/main">
                        <a:xfrm>
                          <a:off x="506730" y="1885950"/>
                          <a:ext cx="5486400" cy="3086100"/>
                        </a:xfrm>
                        <a:prstGeom prst="rect">
                          <a:avLst/>
                        </a:prstGeom>
                        <a:ln w="3175">
                          <a:solidFill>
                            <a:prstClr val="ltGray"/>
                          </a:solidFill>
                        </a:ln>
                      </p166:spPr>
                    </psuz:zmPr>
                  </psuz:summaryZmObj>
                  <psuz:summaryZmObj sectionId="{96252FF3-C428-4B6A-BF16-1D6BCB91B3C5}">
                    <psuz:zmPr id="{AAD04C89-B529-4E5F-951C-25566AEF4280}" transitionDur="1000">
                      <p166:blipFill xmlns:p166="http://schemas.microsoft.com/office/powerpoint/2016/6/main">
                        <a:blip r:embed="rId4"/>
                        <a:stretch>
                          <a:fillRect/>
                        </a:stretch>
                      </p166:blipFill>
                      <p166:spPr xmlns:p166="http://schemas.microsoft.com/office/powerpoint/2016/6/main">
                        <a:xfrm>
                          <a:off x="6198870" y="1885950"/>
                          <a:ext cx="5486400" cy="3086100"/>
                        </a:xfrm>
                        <a:prstGeom prst="rect">
                          <a:avLst/>
                        </a:prstGeom>
                        <a:ln w="3175">
                          <a:solidFill>
                            <a:prstClr val="ltGray"/>
                          </a:solidFill>
                        </a:ln>
                      </p166:spPr>
                    </psuz:zmPr>
                  </psuz:summaryZmObj>
                  <psuz:gridLayout/>
                </psuz:summaryZm>
              </a:graphicData>
            </a:graphic>
          </p:graphicFrame>
        </mc:Choice>
        <mc:Fallback>
          <p:grpSp>
            <p:nvGrpSpPr>
              <p:cNvPr id="5" name="Summary Zoom 4">
                <a:extLst>
                  <a:ext uri="{FF2B5EF4-FFF2-40B4-BE49-F238E27FC236}">
                    <a16:creationId xmlns:a16="http://schemas.microsoft.com/office/drawing/2014/main" id="{14DDBBBC-B379-404F-A882-CFAB8267685F}"/>
                  </a:ext>
                </a:extLst>
              </p:cNvPr>
              <p:cNvGrpSpPr>
                <a:grpSpLocks noGrp="1" noUngrp="1" noRot="1" noChangeAspect="1" noMove="1" noResize="1"/>
              </p:cNvGrpSpPr>
              <p:nvPr/>
            </p:nvGrpSpPr>
            <p:grpSpPr>
              <a:xfrm>
                <a:off x="0" y="0"/>
                <a:ext cx="12192000" cy="6857999"/>
                <a:chOff x="0" y="0"/>
                <a:chExt cx="12192000" cy="6857999"/>
              </a:xfrm>
            </p:grpSpPr>
            <p:pic>
              <p:nvPicPr>
                <p:cNvPr id="6" name="Picture 6">
                  <a:hlinkClick r:id="rId5" action="ppaction://hlinksldjump"/>
                </p:cNvPr>
                <p:cNvPicPr>
                  <a:picLocks noSelect="1" noRot="1" noChangeAspect="1" noMove="1" noResize="1" noEditPoints="1" noAdjustHandles="1" noChangeArrowheads="1" noChangeShapeType="1"/>
                </p:cNvPicPr>
                <p:nvPr/>
              </p:nvPicPr>
              <p:blipFill>
                <a:blip r:embed="rId3"/>
                <a:stretch>
                  <a:fillRect/>
                </a:stretch>
              </p:blipFill>
              <p:spPr>
                <a:xfrm>
                  <a:off x="506730" y="1885950"/>
                  <a:ext cx="5486400" cy="3086100"/>
                </a:xfrm>
                <a:prstGeom prst="rect">
                  <a:avLst/>
                </a:prstGeom>
                <a:ln w="3175">
                  <a:solidFill>
                    <a:prstClr val="ltGray"/>
                  </a:solidFill>
                </a:ln>
              </p:spPr>
            </p:pic>
            <p:pic>
              <p:nvPicPr>
                <p:cNvPr id="7" name="Picture 7">
                  <a:hlinkClick r:id="rId6" action="ppaction://hlinksldjump"/>
                </p:cNvPr>
                <p:cNvPicPr>
                  <a:picLocks noSelect="1" noRot="1" noChangeAspect="1" noMove="1" noResize="1" noEditPoints="1" noAdjustHandles="1" noChangeArrowheads="1" noChangeShapeType="1"/>
                </p:cNvPicPr>
                <p:nvPr/>
              </p:nvPicPr>
              <p:blipFill>
                <a:blip r:embed="rId4"/>
                <a:stretch>
                  <a:fillRect/>
                </a:stretch>
              </p:blipFill>
              <p:spPr>
                <a:xfrm>
                  <a:off x="6198870" y="1885950"/>
                  <a:ext cx="5486400" cy="3086100"/>
                </a:xfrm>
                <a:prstGeom prst="rect">
                  <a:avLst/>
                </a:prstGeom>
                <a:ln w="3175">
                  <a:solidFill>
                    <a:prstClr val="ltGray"/>
                  </a:solidFill>
                </a:ln>
              </p:spPr>
            </p:pic>
          </p:grpSp>
        </mc:Fallback>
      </mc:AlternateContent>
    </p:spTree>
    <p:extLst>
      <p:ext uri="{BB962C8B-B14F-4D97-AF65-F5344CB8AC3E}">
        <p14:creationId xmlns:p14="http://schemas.microsoft.com/office/powerpoint/2010/main" val="37246280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0CB0D2E-E791-40F2-A3C2-CE6A0EBC00E4}"/>
              </a:ext>
            </a:extLst>
          </p:cNvPr>
          <p:cNvSpPr>
            <a:spLocks noGrp="1"/>
          </p:cNvSpPr>
          <p:nvPr>
            <p:ph type="title"/>
          </p:nvPr>
        </p:nvSpPr>
        <p:spPr/>
        <p:txBody>
          <a:bodyPr>
            <a:normAutofit/>
          </a:bodyPr>
          <a:lstStyle/>
          <a:p>
            <a:r>
              <a:rPr lang="en-GB" sz="8800" dirty="0"/>
              <a:t>Story / Experience</a:t>
            </a:r>
          </a:p>
        </p:txBody>
      </p:sp>
    </p:spTree>
    <p:extLst>
      <p:ext uri="{BB962C8B-B14F-4D97-AF65-F5344CB8AC3E}">
        <p14:creationId xmlns:p14="http://schemas.microsoft.com/office/powerpoint/2010/main" val="401708756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6AC5E46-325E-4F2F-B56F-8259E635DD99}"/>
              </a:ext>
            </a:extLst>
          </p:cNvPr>
          <p:cNvSpPr>
            <a:spLocks noGrp="1"/>
          </p:cNvSpPr>
          <p:nvPr>
            <p:ph type="title"/>
          </p:nvPr>
        </p:nvSpPr>
        <p:spPr/>
        <p:txBody>
          <a:bodyPr>
            <a:normAutofit/>
          </a:bodyPr>
          <a:lstStyle/>
          <a:p>
            <a:r>
              <a:rPr lang="en-GB" sz="8000" dirty="0"/>
              <a:t>IISER</a:t>
            </a:r>
          </a:p>
        </p:txBody>
      </p:sp>
      <p:sp>
        <p:nvSpPr>
          <p:cNvPr id="10" name="Text Placeholder 9">
            <a:extLst>
              <a:ext uri="{FF2B5EF4-FFF2-40B4-BE49-F238E27FC236}">
                <a16:creationId xmlns:a16="http://schemas.microsoft.com/office/drawing/2014/main" id="{A864502A-53C2-466E-AA78-F57F17DADEF0}"/>
              </a:ext>
            </a:extLst>
          </p:cNvPr>
          <p:cNvSpPr>
            <a:spLocks noGrp="1"/>
          </p:cNvSpPr>
          <p:nvPr>
            <p:ph type="body" idx="1"/>
          </p:nvPr>
        </p:nvSpPr>
        <p:spPr/>
        <p:txBody>
          <a:bodyPr/>
          <a:lstStyle/>
          <a:p>
            <a:r>
              <a:rPr lang="en-GB" dirty="0"/>
              <a:t>“You can’t blame your poor knowledge of a subject on an incompetent teacher.”</a:t>
            </a:r>
          </a:p>
          <a:p>
            <a:br>
              <a:rPr lang="en-GB" dirty="0"/>
            </a:br>
            <a:r>
              <a:rPr lang="en-GB" dirty="0"/>
              <a:t>Arvind </a:t>
            </a:r>
            <a:r>
              <a:rPr lang="en-GB" sz="1200" dirty="0"/>
              <a:t>(said something to the effect)</a:t>
            </a:r>
            <a:endParaRPr lang="en-GB" dirty="0"/>
          </a:p>
        </p:txBody>
      </p:sp>
    </p:spTree>
    <p:extLst>
      <p:ext uri="{BB962C8B-B14F-4D97-AF65-F5344CB8AC3E}">
        <p14:creationId xmlns:p14="http://schemas.microsoft.com/office/powerpoint/2010/main" val="138147926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6AC5E46-325E-4F2F-B56F-8259E635DD99}"/>
              </a:ext>
            </a:extLst>
          </p:cNvPr>
          <p:cNvSpPr>
            <a:spLocks noGrp="1"/>
          </p:cNvSpPr>
          <p:nvPr>
            <p:ph type="title"/>
          </p:nvPr>
        </p:nvSpPr>
        <p:spPr/>
        <p:txBody>
          <a:bodyPr>
            <a:normAutofit/>
          </a:bodyPr>
          <a:lstStyle/>
          <a:p>
            <a:r>
              <a:rPr lang="en-GB" sz="8000" dirty="0"/>
              <a:t>ULB </a:t>
            </a:r>
            <a:r>
              <a:rPr lang="en-GB" sz="3600" dirty="0"/>
              <a:t>(</a:t>
            </a:r>
            <a:r>
              <a:rPr lang="en-GB" sz="3600" dirty="0" err="1"/>
              <a:t>Université</a:t>
            </a:r>
            <a:r>
              <a:rPr lang="en-GB" sz="3600" dirty="0"/>
              <a:t> libre de </a:t>
            </a:r>
            <a:r>
              <a:rPr lang="en-GB" sz="3600" dirty="0" err="1"/>
              <a:t>Bruxelles</a:t>
            </a:r>
            <a:r>
              <a:rPr lang="en-GB" sz="3600" dirty="0"/>
              <a:t>)</a:t>
            </a:r>
            <a:endParaRPr lang="en-GB" sz="8000" dirty="0"/>
          </a:p>
        </p:txBody>
      </p:sp>
      <p:sp>
        <p:nvSpPr>
          <p:cNvPr id="10" name="Text Placeholder 9">
            <a:extLst>
              <a:ext uri="{FF2B5EF4-FFF2-40B4-BE49-F238E27FC236}">
                <a16:creationId xmlns:a16="http://schemas.microsoft.com/office/drawing/2014/main" id="{A864502A-53C2-466E-AA78-F57F17DADEF0}"/>
              </a:ext>
            </a:extLst>
          </p:cNvPr>
          <p:cNvSpPr>
            <a:spLocks noGrp="1"/>
          </p:cNvSpPr>
          <p:nvPr>
            <p:ph type="body" idx="1"/>
          </p:nvPr>
        </p:nvSpPr>
        <p:spPr>
          <a:xfrm>
            <a:off x="831850" y="4589463"/>
            <a:ext cx="10515600" cy="1867321"/>
          </a:xfrm>
        </p:spPr>
        <p:txBody>
          <a:bodyPr>
            <a:noAutofit/>
          </a:bodyPr>
          <a:lstStyle/>
          <a:p>
            <a:r>
              <a:rPr lang="en-GB" dirty="0"/>
              <a:t>“When you’re working on a problem and it doesn’t budge for a while, then you know that many people tried it for roughly that much time and then left it. To get the answer, you have to push longer.”</a:t>
            </a:r>
          </a:p>
          <a:p>
            <a:br>
              <a:rPr lang="en-GB" dirty="0"/>
            </a:br>
            <a:r>
              <a:rPr lang="en-GB" dirty="0"/>
              <a:t>Kapil Paranjape </a:t>
            </a:r>
            <a:r>
              <a:rPr lang="en-GB" sz="1200" dirty="0"/>
              <a:t>(said something to the effect)</a:t>
            </a:r>
            <a:endParaRPr lang="en-GB" dirty="0"/>
          </a:p>
        </p:txBody>
      </p:sp>
    </p:spTree>
    <p:extLst>
      <p:ext uri="{BB962C8B-B14F-4D97-AF65-F5344CB8AC3E}">
        <p14:creationId xmlns:p14="http://schemas.microsoft.com/office/powerpoint/2010/main" val="403373696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A612C5-0765-4040-949E-D88F7CEB5F84}"/>
              </a:ext>
            </a:extLst>
          </p:cNvPr>
          <p:cNvSpPr>
            <a:spLocks noGrp="1"/>
          </p:cNvSpPr>
          <p:nvPr>
            <p:ph type="title"/>
          </p:nvPr>
        </p:nvSpPr>
        <p:spPr/>
        <p:txBody>
          <a:bodyPr/>
          <a:lstStyle/>
          <a:p>
            <a:r>
              <a:rPr lang="en-GB" dirty="0"/>
              <a:t>Summer Internships / Academic Record</a:t>
            </a:r>
          </a:p>
        </p:txBody>
      </p:sp>
      <p:sp>
        <p:nvSpPr>
          <p:cNvPr id="5" name="Content Placeholder 4">
            <a:extLst>
              <a:ext uri="{FF2B5EF4-FFF2-40B4-BE49-F238E27FC236}">
                <a16:creationId xmlns:a16="http://schemas.microsoft.com/office/drawing/2014/main" id="{6A3215ED-0988-41CE-9E7B-DB76421A03D8}"/>
              </a:ext>
            </a:extLst>
          </p:cNvPr>
          <p:cNvSpPr>
            <a:spLocks noGrp="1"/>
          </p:cNvSpPr>
          <p:nvPr>
            <p:ph idx="1"/>
          </p:nvPr>
        </p:nvSpPr>
        <p:spPr/>
        <p:txBody>
          <a:bodyPr>
            <a:normAutofit fontScale="92500"/>
          </a:bodyPr>
          <a:lstStyle/>
          <a:p>
            <a:r>
              <a:rPr lang="en-GB" dirty="0"/>
              <a:t>2011—IISER M, </a:t>
            </a:r>
            <a:r>
              <a:rPr lang="en-GB" dirty="0">
                <a:solidFill>
                  <a:schemeClr val="tx1">
                    <a:lumMod val="50000"/>
                  </a:schemeClr>
                </a:solidFill>
              </a:rPr>
              <a:t>Kapil H Paranjape. “Symmetry” | </a:t>
            </a:r>
            <a:r>
              <a:rPr lang="en-GB" dirty="0">
                <a:solidFill>
                  <a:schemeClr val="tx1">
                    <a:lumMod val="75000"/>
                  </a:schemeClr>
                </a:solidFill>
              </a:rPr>
              <a:t>8.5, 8.6</a:t>
            </a:r>
          </a:p>
          <a:p>
            <a:r>
              <a:rPr lang="en-GB" dirty="0"/>
              <a:t>2012—NPL Delhi, </a:t>
            </a:r>
            <a:r>
              <a:rPr lang="en-GB" dirty="0">
                <a:solidFill>
                  <a:schemeClr val="tx1">
                    <a:lumMod val="50000"/>
                  </a:schemeClr>
                </a:solidFill>
              </a:rPr>
              <a:t>Anirban Guha. Experiment, 2D spins | </a:t>
            </a:r>
            <a:r>
              <a:rPr lang="en-GB" dirty="0">
                <a:solidFill>
                  <a:schemeClr val="tx1">
                    <a:lumMod val="75000"/>
                  </a:schemeClr>
                </a:solidFill>
              </a:rPr>
              <a:t>8.8, 9.7</a:t>
            </a:r>
          </a:p>
          <a:p>
            <a:r>
              <a:rPr lang="en-GB" dirty="0"/>
              <a:t>2013—IISER M, </a:t>
            </a:r>
            <a:r>
              <a:rPr lang="en-GB" dirty="0">
                <a:solidFill>
                  <a:schemeClr val="tx1">
                    <a:lumMod val="50000"/>
                  </a:schemeClr>
                </a:solidFill>
              </a:rPr>
              <a:t>Arvind. “Quantum Simulation” | </a:t>
            </a:r>
            <a:r>
              <a:rPr lang="en-GB" dirty="0">
                <a:solidFill>
                  <a:schemeClr val="tx1">
                    <a:lumMod val="75000"/>
                  </a:schemeClr>
                </a:solidFill>
              </a:rPr>
              <a:t>10, 9.6</a:t>
            </a:r>
          </a:p>
          <a:p>
            <a:pPr lvl="1"/>
            <a:r>
              <a:rPr lang="en-GB" dirty="0">
                <a:solidFill>
                  <a:schemeClr val="tx1">
                    <a:lumMod val="50000"/>
                  </a:schemeClr>
                </a:solidFill>
              </a:rPr>
              <a:t>Applied to every place and was </a:t>
            </a:r>
            <a:r>
              <a:rPr lang="en-GB" i="1" dirty="0"/>
              <a:t>rejected from each</a:t>
            </a:r>
            <a:r>
              <a:rPr lang="en-GB" dirty="0">
                <a:solidFill>
                  <a:schemeClr val="tx1">
                    <a:lumMod val="50000"/>
                  </a:schemeClr>
                </a:solidFill>
              </a:rPr>
              <a:t>.</a:t>
            </a:r>
          </a:p>
          <a:p>
            <a:r>
              <a:rPr lang="en-GB" dirty="0"/>
              <a:t>2014—Siegen, Germany (DAAD), </a:t>
            </a:r>
            <a:r>
              <a:rPr lang="en-GB" dirty="0">
                <a:solidFill>
                  <a:schemeClr val="tx1">
                    <a:lumMod val="50000"/>
                  </a:schemeClr>
                </a:solidFill>
              </a:rPr>
              <a:t>Otfried </a:t>
            </a:r>
            <a:r>
              <a:rPr lang="en-GB" dirty="0" err="1">
                <a:solidFill>
                  <a:schemeClr val="tx1">
                    <a:lumMod val="50000"/>
                  </a:schemeClr>
                </a:solidFill>
              </a:rPr>
              <a:t>Gühne</a:t>
            </a:r>
            <a:r>
              <a:rPr lang="en-GB" dirty="0">
                <a:solidFill>
                  <a:schemeClr val="tx1">
                    <a:lumMod val="50000"/>
                  </a:schemeClr>
                </a:solidFill>
              </a:rPr>
              <a:t>. “Macroscopic Local Realism” | </a:t>
            </a:r>
            <a:r>
              <a:rPr lang="en-GB" dirty="0">
                <a:solidFill>
                  <a:schemeClr val="tx1">
                    <a:lumMod val="75000"/>
                  </a:schemeClr>
                </a:solidFill>
              </a:rPr>
              <a:t>9.4, 9.5</a:t>
            </a:r>
          </a:p>
          <a:p>
            <a:pPr lvl="1"/>
            <a:r>
              <a:rPr lang="en-GB" dirty="0">
                <a:solidFill>
                  <a:schemeClr val="tx1">
                    <a:lumMod val="50000"/>
                  </a:schemeClr>
                </a:solidFill>
              </a:rPr>
              <a:t>Led to a publication (Phys Rev A).</a:t>
            </a:r>
          </a:p>
          <a:p>
            <a:r>
              <a:rPr lang="en-GB" dirty="0"/>
              <a:t>2015—IISER M, </a:t>
            </a:r>
            <a:r>
              <a:rPr lang="en-GB" dirty="0">
                <a:solidFill>
                  <a:schemeClr val="tx1">
                    <a:lumMod val="50000"/>
                  </a:schemeClr>
                </a:solidFill>
              </a:rPr>
              <a:t>Arvind. “Contextuality in a deterministic theory” | </a:t>
            </a:r>
            <a:r>
              <a:rPr lang="en-GB" dirty="0">
                <a:solidFill>
                  <a:schemeClr val="tx1">
                    <a:lumMod val="75000"/>
                  </a:schemeClr>
                </a:solidFill>
              </a:rPr>
              <a:t>10, 10</a:t>
            </a:r>
          </a:p>
          <a:p>
            <a:pPr lvl="1"/>
            <a:r>
              <a:rPr lang="en-GB" dirty="0">
                <a:solidFill>
                  <a:schemeClr val="tx1">
                    <a:lumMod val="50000"/>
                  </a:schemeClr>
                </a:solidFill>
              </a:rPr>
              <a:t>Eventually led to a publication (Phys Lett A); after three rejections and revisions.</a:t>
            </a:r>
          </a:p>
          <a:p>
            <a:r>
              <a:rPr lang="en-GB" dirty="0"/>
              <a:t>CPI: </a:t>
            </a:r>
            <a:r>
              <a:rPr lang="en-GB" dirty="0">
                <a:solidFill>
                  <a:schemeClr val="tx1">
                    <a:lumMod val="75000"/>
                  </a:schemeClr>
                </a:solidFill>
              </a:rPr>
              <a:t>9.4</a:t>
            </a:r>
          </a:p>
        </p:txBody>
      </p:sp>
    </p:spTree>
    <p:extLst>
      <p:ext uri="{BB962C8B-B14F-4D97-AF65-F5344CB8AC3E}">
        <p14:creationId xmlns:p14="http://schemas.microsoft.com/office/powerpoint/2010/main" val="87984197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6AC5E46-325E-4F2F-B56F-8259E635DD99}"/>
              </a:ext>
            </a:extLst>
          </p:cNvPr>
          <p:cNvSpPr>
            <a:spLocks noGrp="1"/>
          </p:cNvSpPr>
          <p:nvPr>
            <p:ph type="title"/>
          </p:nvPr>
        </p:nvSpPr>
        <p:spPr/>
        <p:txBody>
          <a:bodyPr>
            <a:normAutofit/>
          </a:bodyPr>
          <a:lstStyle/>
          <a:p>
            <a:r>
              <a:rPr lang="en-GB" sz="8000" dirty="0"/>
              <a:t>PhD Applications</a:t>
            </a:r>
          </a:p>
        </p:txBody>
      </p:sp>
      <p:sp>
        <p:nvSpPr>
          <p:cNvPr id="10" name="Text Placeholder 9">
            <a:extLst>
              <a:ext uri="{FF2B5EF4-FFF2-40B4-BE49-F238E27FC236}">
                <a16:creationId xmlns:a16="http://schemas.microsoft.com/office/drawing/2014/main" id="{A864502A-53C2-466E-AA78-F57F17DADEF0}"/>
              </a:ext>
            </a:extLst>
          </p:cNvPr>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387646303"/>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9E335-5C90-4CED-B347-FD3409074F52}"/>
              </a:ext>
            </a:extLst>
          </p:cNvPr>
          <p:cNvSpPr>
            <a:spLocks noGrp="1"/>
          </p:cNvSpPr>
          <p:nvPr>
            <p:ph type="title"/>
          </p:nvPr>
        </p:nvSpPr>
        <p:spPr/>
        <p:txBody>
          <a:bodyPr/>
          <a:lstStyle/>
          <a:p>
            <a:r>
              <a:rPr lang="en-GB" dirty="0">
                <a:solidFill>
                  <a:schemeClr val="tx1">
                    <a:lumMod val="50000"/>
                  </a:schemeClr>
                </a:solidFill>
              </a:rPr>
              <a:t>PhD Applications /</a:t>
            </a:r>
            <a:r>
              <a:rPr lang="en-GB" dirty="0"/>
              <a:t> When</a:t>
            </a:r>
          </a:p>
        </p:txBody>
      </p:sp>
      <p:sp>
        <p:nvSpPr>
          <p:cNvPr id="3" name="Content Placeholder 2">
            <a:extLst>
              <a:ext uri="{FF2B5EF4-FFF2-40B4-BE49-F238E27FC236}">
                <a16:creationId xmlns:a16="http://schemas.microsoft.com/office/drawing/2014/main" id="{C21D032A-1889-4DEA-A36F-3C1105CCE61D}"/>
              </a:ext>
            </a:extLst>
          </p:cNvPr>
          <p:cNvSpPr>
            <a:spLocks noGrp="1"/>
          </p:cNvSpPr>
          <p:nvPr>
            <p:ph idx="1"/>
          </p:nvPr>
        </p:nvSpPr>
        <p:spPr/>
        <p:txBody>
          <a:bodyPr/>
          <a:lstStyle/>
          <a:p>
            <a:r>
              <a:rPr lang="en-GB" dirty="0"/>
              <a:t>General GRE Preparation. </a:t>
            </a:r>
            <a:r>
              <a:rPr lang="en-GB" dirty="0">
                <a:solidFill>
                  <a:schemeClr val="tx1">
                    <a:lumMod val="50000"/>
                  </a:schemeClr>
                </a:solidFill>
              </a:rPr>
              <a:t>Started from </a:t>
            </a:r>
            <a:r>
              <a:rPr lang="en-GB" dirty="0">
                <a:solidFill>
                  <a:schemeClr val="tx1">
                    <a:lumMod val="85000"/>
                  </a:schemeClr>
                </a:solidFill>
              </a:rPr>
              <a:t>3</a:t>
            </a:r>
            <a:r>
              <a:rPr lang="en-GB" baseline="30000" dirty="0">
                <a:solidFill>
                  <a:schemeClr val="tx1">
                    <a:lumMod val="85000"/>
                  </a:schemeClr>
                </a:solidFill>
              </a:rPr>
              <a:t>rd</a:t>
            </a:r>
            <a:r>
              <a:rPr lang="en-GB" dirty="0">
                <a:solidFill>
                  <a:schemeClr val="tx1">
                    <a:lumMod val="85000"/>
                  </a:schemeClr>
                </a:solidFill>
              </a:rPr>
              <a:t> year onwards </a:t>
            </a:r>
            <a:r>
              <a:rPr lang="en-GB" dirty="0">
                <a:solidFill>
                  <a:schemeClr val="tx1">
                    <a:lumMod val="50000"/>
                  </a:schemeClr>
                </a:solidFill>
              </a:rPr>
              <a:t>(intensified 4</a:t>
            </a:r>
            <a:r>
              <a:rPr lang="en-GB" baseline="30000" dirty="0">
                <a:solidFill>
                  <a:schemeClr val="tx1">
                    <a:lumMod val="50000"/>
                  </a:schemeClr>
                </a:solidFill>
              </a:rPr>
              <a:t>th</a:t>
            </a:r>
            <a:r>
              <a:rPr lang="en-GB" dirty="0">
                <a:solidFill>
                  <a:schemeClr val="tx1">
                    <a:lumMod val="50000"/>
                  </a:schemeClr>
                </a:solidFill>
              </a:rPr>
              <a:t> year summer project)</a:t>
            </a:r>
          </a:p>
          <a:p>
            <a:endParaRPr lang="en-GB" dirty="0"/>
          </a:p>
          <a:p>
            <a:r>
              <a:rPr lang="en-GB" dirty="0"/>
              <a:t>Most structured programmes had their deadlines between September and November (for admission to the following academic year).</a:t>
            </a:r>
          </a:p>
          <a:p>
            <a:endParaRPr lang="en-GB" dirty="0"/>
          </a:p>
          <a:p>
            <a:r>
              <a:rPr lang="en-GB" dirty="0"/>
              <a:t>Belgian position. </a:t>
            </a:r>
            <a:r>
              <a:rPr lang="en-GB" dirty="0">
                <a:solidFill>
                  <a:schemeClr val="tx1">
                    <a:lumMod val="50000"/>
                  </a:schemeClr>
                </a:solidFill>
              </a:rPr>
              <a:t>I wrote in June 2016 (started in October 2016). I was quite late but got lucky.</a:t>
            </a:r>
          </a:p>
          <a:p>
            <a:endParaRPr lang="en-GB" dirty="0"/>
          </a:p>
        </p:txBody>
      </p:sp>
    </p:spTree>
    <p:extLst>
      <p:ext uri="{BB962C8B-B14F-4D97-AF65-F5344CB8AC3E}">
        <p14:creationId xmlns:p14="http://schemas.microsoft.com/office/powerpoint/2010/main" val="326652628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871</TotalTime>
  <Words>1477</Words>
  <Application>Microsoft Office PowerPoint</Application>
  <PresentationFormat>Widescreen</PresentationFormat>
  <Paragraphs>130</Paragraphs>
  <Slides>21</Slides>
  <Notes>5</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Doctoral Research in Belgium</vt:lpstr>
      <vt:lpstr>PowerPoint Presentation</vt:lpstr>
      <vt:lpstr>PowerPoint Presentation</vt:lpstr>
      <vt:lpstr>Story / Experience</vt:lpstr>
      <vt:lpstr>IISER</vt:lpstr>
      <vt:lpstr>ULB (Université libre de Bruxelles)</vt:lpstr>
      <vt:lpstr>Summer Internships / Academic Record</vt:lpstr>
      <vt:lpstr>PhD Applications</vt:lpstr>
      <vt:lpstr>PhD Applications / When</vt:lpstr>
      <vt:lpstr>PhD Applications / Location</vt:lpstr>
      <vt:lpstr>PhD Applications / Applications, CV, SOP</vt:lpstr>
      <vt:lpstr>PhD Applications / GRE, TOEFL, IELTS</vt:lpstr>
      <vt:lpstr>PhD Applications / Programs, PIs</vt:lpstr>
      <vt:lpstr>PhD Applications / Cost</vt:lpstr>
      <vt:lpstr>PhD Applications / List of Rejections</vt:lpstr>
      <vt:lpstr>PhD Applications / List of Acceptances</vt:lpstr>
      <vt:lpstr>PhD Applications / 5 (mis)steps</vt:lpstr>
      <vt:lpstr>PhD Applications / Alumni, advice, network</vt:lpstr>
      <vt:lpstr>Lessons</vt:lpstr>
      <vt:lpstr>What I would’ve told my past self</vt:lpstr>
      <vt:lpst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Atul Arora</dc:creator>
  <cp:lastModifiedBy>Atul Arora</cp:lastModifiedBy>
  <cp:revision>26</cp:revision>
  <dcterms:created xsi:type="dcterms:W3CDTF">2020-07-07T19:52:09Z</dcterms:created>
  <dcterms:modified xsi:type="dcterms:W3CDTF">2020-07-12T12:37:02Z</dcterms:modified>
</cp:coreProperties>
</file>

<file path=docProps/thumbnail.jpeg>
</file>